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66"/>
  </p:notesMasterIdLst>
  <p:sldIdLst>
    <p:sldId id="399" r:id="rId2"/>
    <p:sldId id="340" r:id="rId3"/>
    <p:sldId id="289" r:id="rId4"/>
    <p:sldId id="290" r:id="rId5"/>
    <p:sldId id="291" r:id="rId6"/>
    <p:sldId id="416" r:id="rId7"/>
    <p:sldId id="417" r:id="rId8"/>
    <p:sldId id="418" r:id="rId9"/>
    <p:sldId id="339" r:id="rId10"/>
    <p:sldId id="262" r:id="rId11"/>
    <p:sldId id="336" r:id="rId12"/>
    <p:sldId id="337" r:id="rId13"/>
    <p:sldId id="344" r:id="rId14"/>
    <p:sldId id="345" r:id="rId15"/>
    <p:sldId id="351" r:id="rId16"/>
    <p:sldId id="350" r:id="rId17"/>
    <p:sldId id="349" r:id="rId18"/>
    <p:sldId id="353" r:id="rId19"/>
    <p:sldId id="377" r:id="rId20"/>
    <p:sldId id="352" r:id="rId21"/>
    <p:sldId id="357" r:id="rId22"/>
    <p:sldId id="386" r:id="rId23"/>
    <p:sldId id="387" r:id="rId24"/>
    <p:sldId id="355" r:id="rId25"/>
    <p:sldId id="354" r:id="rId26"/>
    <p:sldId id="361" r:id="rId27"/>
    <p:sldId id="360" r:id="rId28"/>
    <p:sldId id="359" r:id="rId29"/>
    <p:sldId id="358" r:id="rId30"/>
    <p:sldId id="371" r:id="rId31"/>
    <p:sldId id="370" r:id="rId32"/>
    <p:sldId id="369" r:id="rId33"/>
    <p:sldId id="368" r:id="rId34"/>
    <p:sldId id="367" r:id="rId35"/>
    <p:sldId id="366" r:id="rId36"/>
    <p:sldId id="365" r:id="rId37"/>
    <p:sldId id="364" r:id="rId38"/>
    <p:sldId id="363" r:id="rId39"/>
    <p:sldId id="362" r:id="rId40"/>
    <p:sldId id="378" r:id="rId41"/>
    <p:sldId id="346" r:id="rId42"/>
    <p:sldId id="379" r:id="rId43"/>
    <p:sldId id="380" r:id="rId44"/>
    <p:sldId id="381" r:id="rId45"/>
    <p:sldId id="384" r:id="rId46"/>
    <p:sldId id="391" r:id="rId47"/>
    <p:sldId id="385" r:id="rId48"/>
    <p:sldId id="382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321" r:id="rId62"/>
    <p:sldId id="320" r:id="rId63"/>
    <p:sldId id="383" r:id="rId64"/>
    <p:sldId id="322" r:id="rId6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111" d="100"/>
          <a:sy n="111" d="100"/>
        </p:scale>
        <p:origin x="18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7298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6240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9686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0410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4399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3326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4375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8640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440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031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2021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8974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81874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Εισαγωγή στα Δίκτυα Δεδομένων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2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6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30069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Εισαγωγή στα Δίκτυα Δεδομένων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3074" name="Picture 2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407422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Εισαγωγή στα Δίκτυα Δεδομένων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2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41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Εισαγωγή στα Δίκτυα Δεδομένων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1" name="Picture 2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Εισαγωγή στα Δίκτυα Δεδομένων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2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13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5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Εισαγωγή στα Δίκτυα Δεδομένων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2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3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Εισαγωγή στα Δίκτυα Δεδομένων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0" name="Picture 2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3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50959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kkinos@cti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telematics.upatras.gr/telematics/bouras?language=e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kkinos@cti.g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elematics.upatras.gr/telematics/bouras/undergraduate-courses/diktua-dhmosias-xrhshs-kai-diasundesh-diktuwn?language=e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telematics.upatras.gr/ru6/bouras/undergraduate-courses/diktua-dhmosias-xrhshs-kai-diasundesh-diktuwn?language=e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2.it.nuigalway.ie/staff/pbigioi/ct101/CT101_IntroductionToDataCommunicationsAndNetworking.ppt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/>
              <a:t>ΔΙΚΤΥΑ ΔΗΜΟΣΙΑΣ ΧΡΗΣΗΣ ΚΑΙ ΔΙΑΣΥΝΔΕΣΗ ΔΙΚΤΥΩΝ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384822"/>
            <a:ext cx="9144000" cy="3140522"/>
          </a:xfrm>
        </p:spPr>
        <p:txBody>
          <a:bodyPr>
            <a:normAutofit fontScale="92500"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#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1: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Εισαγωγή στα Δίκτυα Δεδομένων – Μέρος 1</a:t>
            </a:r>
          </a:p>
          <a:p>
            <a:endParaRPr lang="el-GR" sz="2800" dirty="0"/>
          </a:p>
          <a:p>
            <a:r>
              <a:rPr lang="el-GR" sz="2800" dirty="0"/>
              <a:t>Βασίλειος Κόκκινος (εκ μέρους του Καθηγητή Χ. Ι. Μπούρα)</a:t>
            </a:r>
          </a:p>
          <a:p>
            <a:r>
              <a:rPr lang="el-GR" sz="2800" dirty="0"/>
              <a:t>Τμήμα Μηχανικών Η/Υ &amp; Πληροφορικής</a:t>
            </a:r>
            <a:r>
              <a:rPr lang="en-US" sz="2800" dirty="0"/>
              <a:t>, </a:t>
            </a:r>
            <a:r>
              <a:rPr lang="el-GR" sz="2800" dirty="0"/>
              <a:t>Πανεπιστήμιο Πατρών</a:t>
            </a:r>
          </a:p>
          <a:p>
            <a:r>
              <a:rPr lang="en-US" sz="2800" dirty="0"/>
              <a:t>email: </a:t>
            </a:r>
            <a:r>
              <a:rPr lang="en-US" sz="2800" dirty="0">
                <a:hlinkClick r:id="rId3"/>
              </a:rPr>
              <a:t>kokkinos@cti.gr</a:t>
            </a:r>
            <a:r>
              <a:rPr lang="el-GR" sz="2800" dirty="0"/>
              <a:t>, </a:t>
            </a:r>
            <a:endParaRPr lang="en-US" sz="2800" dirty="0"/>
          </a:p>
          <a:p>
            <a:r>
              <a:rPr lang="en-US" sz="2800" dirty="0"/>
              <a:t>site: </a:t>
            </a:r>
            <a:r>
              <a:rPr lang="en-US" sz="2800" dirty="0">
                <a:hlinkClick r:id="rId4"/>
              </a:rPr>
              <a:t>http://telematics.upatras.gr/telematics/bouras?language=el</a:t>
            </a:r>
            <a:endParaRPr lang="en-US" sz="2800" dirty="0"/>
          </a:p>
          <a:p>
            <a:endParaRPr lang="en-US" sz="2800" dirty="0"/>
          </a:p>
          <a:p>
            <a:endParaRPr lang="el-GR" sz="2800" dirty="0"/>
          </a:p>
        </p:txBody>
      </p:sp>
      <p:pic>
        <p:nvPicPr>
          <p:cNvPr id="2050" name="Picture 2" descr="https://www.upatras.gr/sites/www.upatras.gr/files/up_2017_logo_g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7107"/>
            <a:ext cx="3840480" cy="139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88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Πληροφορίες μαθήματος</a:t>
            </a:r>
          </a:p>
          <a:p>
            <a:r>
              <a:rPr lang="el-GR" dirty="0"/>
              <a:t>Περί δικτύων</a:t>
            </a:r>
          </a:p>
          <a:p>
            <a:r>
              <a:rPr lang="el-GR" dirty="0"/>
              <a:t>Μετάδοση δεδομένων</a:t>
            </a:r>
          </a:p>
          <a:p>
            <a:r>
              <a:rPr lang="el-GR" dirty="0"/>
              <a:t>Επικοινωνία ψηφιακών δεδομένων</a:t>
            </a:r>
          </a:p>
          <a:p>
            <a:r>
              <a:rPr lang="el-GR" dirty="0"/>
              <a:t>Τύποι δικτύων</a:t>
            </a:r>
          </a:p>
          <a:p>
            <a:r>
              <a:rPr lang="el-GR" dirty="0"/>
              <a:t>Μέσα μετάδοσης</a:t>
            </a:r>
            <a:endParaRPr lang="en-US" dirty="0"/>
          </a:p>
          <a:p>
            <a:r>
              <a:rPr lang="el-GR" dirty="0"/>
              <a:t>Τοπολογίες Δικτύων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Περί Δικτύων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Δίκτυο ηλεκτρονικών υπολογιστών ή απλά δίκτυο ορίζεται: </a:t>
            </a:r>
          </a:p>
          <a:p>
            <a:pPr lvl="1"/>
            <a:r>
              <a:rPr lang="el-GR" dirty="0"/>
              <a:t>ένα σύνολο συσκευών (προσωπικοί υπολογιστές,  εξυπηρετητές, τερματικά, </a:t>
            </a:r>
            <a:r>
              <a:rPr lang="en-US" dirty="0"/>
              <a:t>routers, switches</a:t>
            </a:r>
            <a:r>
              <a:rPr lang="el-GR" dirty="0"/>
              <a:t> κτλ</a:t>
            </a:r>
            <a:r>
              <a:rPr lang="en-US" dirty="0"/>
              <a:t>.</a:t>
            </a:r>
            <a:r>
              <a:rPr lang="el-GR" dirty="0"/>
              <a:t>) συνδεδεμένων μεταξύ τους με κανάλια επικοινωνίας (φυσικές συνδέσεις) τα οποία μπορούν να παράγουν, να στέλνουν, να προωθούν και να λαμβάνουν πληροφορίες (απλά δεδομένα, ήχο, βίντεο, εικόνα </a:t>
            </a:r>
            <a:r>
              <a:rPr lang="el-GR" dirty="0" err="1"/>
              <a:t>κτλ</a:t>
            </a:r>
            <a:r>
              <a:rPr lang="el-GR" dirty="0"/>
              <a:t>)</a:t>
            </a:r>
            <a:r>
              <a:rPr lang="en-US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701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Γενικό Μοντέλο Επικοινωνιών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u="sng" dirty="0"/>
              <a:t>Πηγή: </a:t>
            </a:r>
            <a:r>
              <a:rPr lang="el-GR" dirty="0"/>
              <a:t>Η συσκευή που παράγει τα δεδομένα που θα μεταδοθούν (π.χ. PC)</a:t>
            </a:r>
          </a:p>
          <a:p>
            <a:r>
              <a:rPr lang="el-GR" u="sng" dirty="0"/>
              <a:t>Πομπός: </a:t>
            </a:r>
            <a:r>
              <a:rPr lang="el-GR" dirty="0"/>
              <a:t>Κωδικοποιεί την πληροφορία που παράγεται από ένα σύστημα πηγής και παράγει σήματα τα οποία μπορούν να μεταδοθούν από συγκεκριμένο σύστημα μετάδοσης </a:t>
            </a:r>
            <a:endParaRPr lang="en-US" dirty="0"/>
          </a:p>
          <a:p>
            <a:pPr lvl="1"/>
            <a:r>
              <a:rPr lang="el-GR" dirty="0"/>
              <a:t>Παράδειγμα: Δίοδοι </a:t>
            </a:r>
            <a:r>
              <a:rPr lang="en-US" dirty="0"/>
              <a:t>laser </a:t>
            </a:r>
            <a:r>
              <a:rPr lang="el-GR" dirty="0"/>
              <a:t>για την παραγωγή φωτός στις οπτικές επικοινωνίες</a:t>
            </a:r>
          </a:p>
        </p:txBody>
      </p:sp>
    </p:spTree>
    <p:extLst>
      <p:ext uri="{BB962C8B-B14F-4D97-AF65-F5344CB8AC3E}">
        <p14:creationId xmlns:p14="http://schemas.microsoft.com/office/powerpoint/2010/main" val="98149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Γενικό Μοντέλο Επικοινωνιών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u="sng" dirty="0"/>
              <a:t>Σύστημα μετάδοσης: </a:t>
            </a:r>
            <a:r>
              <a:rPr lang="el-GR" altLang="en-US" dirty="0"/>
              <a:t>Το σύστημα που συνδέει τη πηγή με τον προορισμό. Μπορεί να είναι από μια γραμμή μετάδοσης μέχρι ένα πολύπλοκο δίκτυο</a:t>
            </a:r>
          </a:p>
          <a:p>
            <a:r>
              <a:rPr lang="el-GR" altLang="en-US" u="sng" dirty="0"/>
              <a:t>Δέκτης: </a:t>
            </a:r>
            <a:r>
              <a:rPr lang="el-GR" altLang="en-US" dirty="0"/>
              <a:t>Δέχεται το σήμα από το σύστημα μετάδοσης και το μετατρέπει σε μορφή «κατανοητή» από τον προορισμό </a:t>
            </a:r>
          </a:p>
          <a:p>
            <a:r>
              <a:rPr lang="el-GR" altLang="en-US" u="sng" dirty="0"/>
              <a:t>Προορισμός:</a:t>
            </a:r>
            <a:r>
              <a:rPr lang="en-US" altLang="en-US" u="sng" dirty="0"/>
              <a:t> </a:t>
            </a:r>
            <a:r>
              <a:rPr lang="el-GR" altLang="en-US" dirty="0"/>
              <a:t>Παίρνει τα εισερχόμενα δεδομένα από το δέκτη</a:t>
            </a:r>
          </a:p>
        </p:txBody>
      </p:sp>
    </p:spTree>
    <p:extLst>
      <p:ext uri="{BB962C8B-B14F-4D97-AF65-F5344CB8AC3E}">
        <p14:creationId xmlns:p14="http://schemas.microsoft.com/office/powerpoint/2010/main" val="1356015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Bandwidth (</a:t>
            </a:r>
            <a:r>
              <a:rPr lang="el-GR" altLang="en-US" dirty="0"/>
              <a:t>Εύρος Ζώνης)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Ορίζεται ως:</a:t>
            </a:r>
          </a:p>
          <a:p>
            <a:pPr lvl="1"/>
            <a:r>
              <a:rPr lang="el-GR" dirty="0"/>
              <a:t>(1) Το εύρος σε ένα φάσμα συχνοτήτων ή μήκους κύματος</a:t>
            </a:r>
          </a:p>
          <a:p>
            <a:pPr lvl="1"/>
            <a:r>
              <a:rPr lang="el-GR" dirty="0"/>
              <a:t>(2) Το ποσό της πληροφορίας που μπορεί να μεταδοθεί στη μονάδα του χρόνου</a:t>
            </a:r>
          </a:p>
          <a:p>
            <a:r>
              <a:rPr lang="el-GR" dirty="0"/>
              <a:t>Για ψηφιακές συσκευές και συστήματα το</a:t>
            </a:r>
            <a:r>
              <a:rPr lang="en-US" dirty="0"/>
              <a:t> </a:t>
            </a:r>
            <a:r>
              <a:rPr lang="el-GR" dirty="0"/>
              <a:t> </a:t>
            </a:r>
            <a:r>
              <a:rPr lang="en-US" dirty="0"/>
              <a:t>B</a:t>
            </a:r>
            <a:r>
              <a:rPr lang="el-GR" dirty="0" err="1"/>
              <a:t>andwidth</a:t>
            </a:r>
            <a:r>
              <a:rPr lang="el-GR" dirty="0"/>
              <a:t> (Εύρος Ζώνης) εκφράζεται συνήθως σε </a:t>
            </a:r>
            <a:r>
              <a:rPr lang="el-GR" dirty="0" err="1"/>
              <a:t>bits</a:t>
            </a:r>
            <a:r>
              <a:rPr lang="el-GR" dirty="0"/>
              <a:t> ανά </a:t>
            </a:r>
            <a:r>
              <a:rPr lang="el-GR" dirty="0" err="1"/>
              <a:t>second</a:t>
            </a:r>
            <a:r>
              <a:rPr lang="el-GR" dirty="0"/>
              <a:t> (bps) ή σε </a:t>
            </a:r>
            <a:r>
              <a:rPr lang="el-GR" dirty="0" err="1"/>
              <a:t>Bytes</a:t>
            </a:r>
            <a:r>
              <a:rPr lang="el-GR" dirty="0"/>
              <a:t> ανά </a:t>
            </a:r>
            <a:r>
              <a:rPr lang="el-GR" dirty="0" err="1"/>
              <a:t>second</a:t>
            </a:r>
            <a:endParaRPr lang="el-GR" dirty="0"/>
          </a:p>
          <a:p>
            <a:r>
              <a:rPr lang="el-GR" dirty="0"/>
              <a:t>Για αναλογικές συσκευές εκφράζεται σε </a:t>
            </a:r>
            <a:r>
              <a:rPr lang="el-GR" dirty="0" err="1"/>
              <a:t>Hertz</a:t>
            </a:r>
            <a:r>
              <a:rPr lang="el-GR" dirty="0"/>
              <a:t> (Hz)</a:t>
            </a:r>
          </a:p>
        </p:txBody>
      </p:sp>
    </p:spTree>
    <p:extLst>
      <p:ext uri="{BB962C8B-B14F-4D97-AF65-F5344CB8AC3E}">
        <p14:creationId xmlns:p14="http://schemas.microsoft.com/office/powerpoint/2010/main" val="3554652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Ρυθμός Μετάδοσης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Ο ρυθμός μετάδοσης δεδομένων εξαρτάται από 3 παράγοντες:</a:t>
            </a:r>
          </a:p>
          <a:p>
            <a:pPr lvl="1"/>
            <a:r>
              <a:rPr lang="el-GR" altLang="en-US" dirty="0"/>
              <a:t>Τη φύση των δεδομένων</a:t>
            </a:r>
          </a:p>
          <a:p>
            <a:pPr lvl="1"/>
            <a:r>
              <a:rPr lang="el-GR" altLang="en-US" dirty="0"/>
              <a:t>Το φυσικό μέσο που χρησιμοποιείται για τη μεταφορά των δεδομένων</a:t>
            </a:r>
          </a:p>
          <a:p>
            <a:pPr lvl="1"/>
            <a:r>
              <a:rPr lang="el-GR" altLang="en-US" dirty="0"/>
              <a:t>Την επεξεργασία ή τις τροποποιήσεις που μπορεί να απαιτούνται κατά μήκος της διαδρομής μετάδοσης ώστε να γίνει σωστή λήψη των μεταδιδόμενων δεδομένων</a:t>
            </a:r>
          </a:p>
        </p:txBody>
      </p:sp>
    </p:spTree>
    <p:extLst>
      <p:ext uri="{BB962C8B-B14F-4D97-AF65-F5344CB8AC3E}">
        <p14:creationId xmlns:p14="http://schemas.microsoft.com/office/powerpoint/2010/main" val="1395158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Μετάδοση Δεδομένων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/>
              <a:t>Τα μέσα μετάδοσης μπορεί να είναι:</a:t>
            </a:r>
          </a:p>
          <a:p>
            <a:pPr lvl="1"/>
            <a:r>
              <a:rPr lang="el-GR" altLang="en-US"/>
              <a:t>Κατευθυνόμενα (</a:t>
            </a:r>
            <a:r>
              <a:rPr lang="en-US" altLang="en-US"/>
              <a:t>guided)</a:t>
            </a:r>
            <a:r>
              <a:rPr lang="el-GR" altLang="en-US"/>
              <a:t> – τα ηλεκτρομαγνητικά κύματα οδηγούνται μέσω ενός φυσικού μονοπατιού</a:t>
            </a:r>
          </a:p>
          <a:p>
            <a:pPr lvl="1"/>
            <a:r>
              <a:rPr lang="el-GR" altLang="en-US"/>
              <a:t>Μη κατευθυνόμενα (</a:t>
            </a:r>
            <a:r>
              <a:rPr lang="en-US" altLang="en-US"/>
              <a:t>unguided)</a:t>
            </a:r>
            <a:r>
              <a:rPr lang="el-GR" altLang="en-US"/>
              <a:t> – τα κύματα μεταδίδονται στο κενό, στον αέρα κτλ.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1395158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Μετάδοση Δεδομένων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u="sng" dirty="0"/>
              <a:t>Μονοπάτι μετάδοσης:</a:t>
            </a:r>
          </a:p>
          <a:p>
            <a:pPr lvl="1"/>
            <a:r>
              <a:rPr lang="en-US" altLang="en-US" dirty="0"/>
              <a:t>Direct link – </a:t>
            </a:r>
            <a:r>
              <a:rPr lang="el-GR" altLang="en-US" dirty="0"/>
              <a:t>τα σήματα κατευθύνονται από τον πομπό στο δέκτη χωρίς να παρεμβάλλονται άλλες συσκευές εκτός από ενισχυτές ή </a:t>
            </a:r>
            <a:r>
              <a:rPr lang="el-GR" altLang="en-US" dirty="0" err="1"/>
              <a:t>επαναλήπτες</a:t>
            </a:r>
            <a:endParaRPr lang="el-GR" altLang="en-US" dirty="0"/>
          </a:p>
          <a:p>
            <a:r>
              <a:rPr lang="el-GR" altLang="en-US" u="sng" dirty="0"/>
              <a:t>Συνδέσεις:</a:t>
            </a:r>
          </a:p>
          <a:p>
            <a:pPr lvl="1"/>
            <a:r>
              <a:rPr lang="en-US" altLang="en-US" dirty="0"/>
              <a:t>Point-to-point – </a:t>
            </a:r>
            <a:r>
              <a:rPr lang="el-GR" altLang="en-US" dirty="0"/>
              <a:t>το μέσο μετάδοσης παρέχει σύνδεση σημείου προς σημείο αν αποτελεί έναν απευθείας σύνδεσμο μεταξύ δύο συσκευών που μοιράζονται αποκλειστικά το μέσο</a:t>
            </a:r>
          </a:p>
          <a:p>
            <a:pPr lvl="1"/>
            <a:r>
              <a:rPr lang="en-US" altLang="en-US" dirty="0"/>
              <a:t>Multipoint – </a:t>
            </a:r>
            <a:r>
              <a:rPr lang="el-GR" altLang="en-US" dirty="0"/>
              <a:t>αν το μέσο μετάδοσης μοιράζεται σε περισσότερες από δύο 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1395158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Μετάδοση Δεδομένων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dirty="0"/>
              <a:t>Η μετάδοση μπορεί να είναι:</a:t>
            </a:r>
          </a:p>
          <a:p>
            <a:pPr lvl="1"/>
            <a:r>
              <a:rPr lang="el-GR" altLang="en-US" u="sng" dirty="0" err="1"/>
              <a:t>Μονόδρομη</a:t>
            </a:r>
            <a:r>
              <a:rPr lang="el-GR" altLang="en-US" u="sng" dirty="0"/>
              <a:t> (</a:t>
            </a:r>
            <a:r>
              <a:rPr lang="en-US" altLang="en-US" u="sng" dirty="0"/>
              <a:t>simplex)</a:t>
            </a:r>
          </a:p>
          <a:p>
            <a:pPr lvl="2"/>
            <a:r>
              <a:rPr lang="el-GR" altLang="en-US" dirty="0"/>
              <a:t>Τα σήματα μεταδίδονται προς μια κατεύθυνση. Ο ένας σταθμός είναι ο πομπός και ο άλλος ο δέκτης</a:t>
            </a:r>
            <a:endParaRPr lang="en-US" altLang="en-US" dirty="0"/>
          </a:p>
          <a:p>
            <a:pPr lvl="1"/>
            <a:r>
              <a:rPr lang="el-GR" altLang="en-US" u="sng" dirty="0"/>
              <a:t>Αμφίδρομη εναλλασσόμενη (</a:t>
            </a:r>
            <a:r>
              <a:rPr lang="en-US" altLang="en-US" u="sng" dirty="0"/>
              <a:t>half duplex)</a:t>
            </a:r>
            <a:endParaRPr lang="el-GR" altLang="en-US" u="sng" dirty="0"/>
          </a:p>
          <a:p>
            <a:pPr lvl="2"/>
            <a:r>
              <a:rPr lang="el-GR" altLang="en-US" dirty="0"/>
              <a:t>Οι 2 σταθμοί είναι και πομποί, αλλά κάθε στιγμή μεταδίδει μόνο ο ένας</a:t>
            </a:r>
            <a:endParaRPr lang="en-US" altLang="en-US" dirty="0"/>
          </a:p>
          <a:p>
            <a:pPr lvl="1"/>
            <a:r>
              <a:rPr lang="el-GR" altLang="en-US" u="sng" dirty="0"/>
              <a:t>Αμφίδρομη ταυτόχρονη </a:t>
            </a:r>
            <a:r>
              <a:rPr lang="en-US" altLang="en-US" u="sng" dirty="0"/>
              <a:t>(full duplex)</a:t>
            </a:r>
            <a:endParaRPr lang="el-GR" altLang="en-US" u="sng" dirty="0"/>
          </a:p>
          <a:p>
            <a:pPr lvl="2"/>
            <a:r>
              <a:rPr lang="el-GR" altLang="en-US" dirty="0"/>
              <a:t>Οι 2 σταθμοί μεταδίδουν ταυτόχρονα (το μέσο μετάδοσης μεταφέρει σήματα ταυτόχρονα και προς τις 2 κατευθύνσεις)</a:t>
            </a:r>
          </a:p>
        </p:txBody>
      </p:sp>
    </p:spTree>
    <p:extLst>
      <p:ext uri="{BB962C8B-B14F-4D97-AF65-F5344CB8AC3E}">
        <p14:creationId xmlns:p14="http://schemas.microsoft.com/office/powerpoint/2010/main" val="2604939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Simplex vs Half duplex vs Full duplex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27583" y="5373216"/>
            <a:ext cx="7214939" cy="7989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Simplex vs Half-Duplex vs Full-Duplex </a:t>
            </a:r>
            <a:r>
              <a:rPr lang="en-US" altLang="en-US" sz="1600" dirty="0"/>
              <a:t>(source: http://1.bp.blogspot.com/-i79ElUMQ5Kk/UgrSYN8bXEI/AAAAAAAAA_A/u7o6ss2qkNk/s1600/simplexhalfduplexfullduplex.JPG)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71" y="1844824"/>
            <a:ext cx="4563657" cy="323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6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Γενικές Πληροφορίες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Το μάθημα αυτό διδάσκεται ως Μάθημα Ελεύθερης Επιλογής Χειμερινού Εξαμήνου στο Τμήμα Μηχανικών Η/Υ και Πληροφορικής του Πανεπιστημίου Πατρών.</a:t>
            </a:r>
            <a:endParaRPr lang="en-US" dirty="0"/>
          </a:p>
          <a:p>
            <a:r>
              <a:rPr lang="el-GR" dirty="0"/>
              <a:t>Το μάθημα θα πραγματοποιείται κάθε Τετάρτη 09:00-11:00 στην αίθουσα Δ1.</a:t>
            </a:r>
          </a:p>
          <a:p>
            <a:r>
              <a:rPr lang="el-GR" dirty="0"/>
              <a:t>Ώρες γραφείου: Δευτέρα και Πέμπτη 11.00-12.00. </a:t>
            </a:r>
          </a:p>
          <a:p>
            <a:r>
              <a:rPr lang="el-GR" dirty="0"/>
              <a:t>Συνάντηση μπορεί να ορισθεί και μετά από επικοινωνία με e-</a:t>
            </a:r>
            <a:r>
              <a:rPr lang="el-GR" dirty="0" err="1"/>
              <a:t>mail</a:t>
            </a:r>
            <a:r>
              <a:rPr lang="el-GR" dirty="0"/>
              <a:t> στο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kokkinos@cti.gr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38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Παραμόρφωση και Θόρυβος στη μετάδοση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dirty="0"/>
              <a:t>Σημαντικότερα λάθη κατά τη μετάδοση:</a:t>
            </a:r>
          </a:p>
          <a:p>
            <a:pPr lvl="1"/>
            <a:r>
              <a:rPr lang="el-GR" altLang="en-US" dirty="0"/>
              <a:t>παραμόρφωση λόγω εξασθένισης</a:t>
            </a:r>
          </a:p>
          <a:p>
            <a:pPr lvl="1"/>
            <a:r>
              <a:rPr lang="el-GR" altLang="en-US" dirty="0"/>
              <a:t>παραμόρφωση εξαιτίας καθυστέρησης</a:t>
            </a:r>
          </a:p>
          <a:p>
            <a:pPr lvl="1"/>
            <a:r>
              <a:rPr lang="el-GR" altLang="en-US" dirty="0"/>
              <a:t>διάφοροι τύποι θορύβου</a:t>
            </a:r>
          </a:p>
          <a:p>
            <a:pPr lvl="0"/>
            <a:r>
              <a:rPr lang="el-GR" altLang="en-US" dirty="0"/>
              <a:t>Θόρυβος είναι κάθε ανεπιθύμητο σήμα που επηρεάζει και παραμορφώνει το χρήσιμο σήμα της πληροφορίας</a:t>
            </a:r>
          </a:p>
          <a:p>
            <a:pPr lvl="0"/>
            <a:r>
              <a:rPr lang="el-GR" altLang="en-US" dirty="0"/>
              <a:t>Η μέτρηση του θορύβου έχει σημασία να γίνεται στη είσοδο του δέκτη διότι εκεί μας ενδιαφέρει η επίδρασή του στο σήμα πληροφορίας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4939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Επικοινωνία Ψηφιακών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dirty="0"/>
              <a:t>Η μετάδοση ροής από </a:t>
            </a:r>
            <a:r>
              <a:rPr lang="en-US" altLang="en-US" dirty="0"/>
              <a:t>bit </a:t>
            </a:r>
            <a:r>
              <a:rPr lang="el-GR" altLang="en-US" dirty="0"/>
              <a:t>μεταξύ δύο συστημάτων απαιτεί συγχρονισμό</a:t>
            </a:r>
            <a:endParaRPr lang="en-US" altLang="en-US" dirty="0"/>
          </a:p>
          <a:p>
            <a:r>
              <a:rPr lang="el-GR" altLang="en-US" dirty="0"/>
              <a:t>Ο δέκτης πρέπει να γνωρίζει </a:t>
            </a:r>
            <a:r>
              <a:rPr lang="el-GR" dirty="0"/>
              <a:t>το ρυθμό μετάδοσης και τις χρονικές στιγμές άφιξης των ψηφίων που στέλνονται από τον πομπό</a:t>
            </a:r>
          </a:p>
          <a:p>
            <a:r>
              <a:rPr lang="el-GR" altLang="en-US" dirty="0"/>
              <a:t>Η μετάδοση μπορεί να είναι είτε ψηφιακή είτε αναλογική</a:t>
            </a:r>
          </a:p>
          <a:p>
            <a:r>
              <a:rPr lang="el-GR" altLang="en-US" dirty="0"/>
              <a:t>Δύο τεχνικές χρησιμοποιούνται:</a:t>
            </a:r>
          </a:p>
          <a:p>
            <a:pPr lvl="1"/>
            <a:r>
              <a:rPr lang="el-GR" altLang="en-US" dirty="0"/>
              <a:t>Ασύγχρονη μετάδοση</a:t>
            </a:r>
          </a:p>
          <a:p>
            <a:pPr lvl="1"/>
            <a:r>
              <a:rPr lang="el-GR" altLang="en-US" dirty="0"/>
              <a:t>Σύγχρονη μετάδοση</a:t>
            </a:r>
          </a:p>
        </p:txBody>
      </p:sp>
    </p:spTree>
    <p:extLst>
      <p:ext uri="{BB962C8B-B14F-4D97-AF65-F5344CB8AC3E}">
        <p14:creationId xmlns:p14="http://schemas.microsoft.com/office/powerpoint/2010/main" val="230768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Ψηφιακή μετάδοση ψηφιακών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μετάδοση δεδομένων με χρήση ψηφιακών σημάτων ονομάζεται ψηφιακή μετάδοση</a:t>
            </a:r>
          </a:p>
          <a:p>
            <a:r>
              <a:rPr lang="el-GR" dirty="0"/>
              <a:t>Το ψηφιακό σήμα είναι μία ακολουθία από διακριτούς μη συνεχείς παλμούς τάσης</a:t>
            </a:r>
          </a:p>
          <a:p>
            <a:r>
              <a:rPr lang="el-GR" dirty="0"/>
              <a:t>Ο κάθε παλμός είναι ένα στοιχείο σήματος</a:t>
            </a:r>
          </a:p>
          <a:p>
            <a:r>
              <a:rPr lang="el-GR" dirty="0"/>
              <a:t>Τα δυαδικά δεδομένα μεταδίδονται μέσω κωδικοποίησης του κάθε bit δεδομένων σε στοιχεία σήματος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52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Αναλογική μετάδοση ψηφιακών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Η μετάδοση δεδομένων με χρήση αναλογικών σημάτων ονομάζεται αναλογική μετάδοση</a:t>
            </a:r>
          </a:p>
          <a:p>
            <a:r>
              <a:rPr lang="el-GR" dirty="0"/>
              <a:t>Απαιτεί μετατροπή των ψηφιακών σημάτων σε αναλογικά σήματα </a:t>
            </a:r>
          </a:p>
          <a:p>
            <a:r>
              <a:rPr lang="el-GR" dirty="0"/>
              <a:t>Η διαμόρφωση του σήματος εμπλέκει τροποποίηση ενός ή περισσοτέρων από τα τρία χαρακτηριστικά ενός φέροντος σήματος</a:t>
            </a:r>
          </a:p>
          <a:p>
            <a:pPr lvl="1"/>
            <a:r>
              <a:rPr lang="el-GR" dirty="0"/>
              <a:t>το πλάτος (</a:t>
            </a:r>
            <a:r>
              <a:rPr lang="el-GR" dirty="0" err="1"/>
              <a:t>amplitude</a:t>
            </a:r>
            <a:r>
              <a:rPr lang="el-GR" dirty="0"/>
              <a:t>), </a:t>
            </a:r>
          </a:p>
          <a:p>
            <a:pPr lvl="1"/>
            <a:r>
              <a:rPr lang="el-GR" dirty="0"/>
              <a:t>τη συχνότητα (frequency) και </a:t>
            </a:r>
          </a:p>
          <a:p>
            <a:pPr lvl="1"/>
            <a:r>
              <a:rPr lang="el-GR" dirty="0"/>
              <a:t>τη φάση (</a:t>
            </a:r>
            <a:r>
              <a:rPr lang="el-GR" dirty="0" err="1"/>
              <a:t>phase</a:t>
            </a:r>
            <a:r>
              <a:rPr lang="el-G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098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Ασύγχρονη Μετάδοση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dirty="0"/>
              <a:t>Κάθε χαρακτήρας δεδομένων αντιμετωπίζεται ανεξάρτητα</a:t>
            </a:r>
          </a:p>
          <a:p>
            <a:r>
              <a:rPr lang="el-GR" altLang="en-US" dirty="0"/>
              <a:t>Ξεκινά με ένα </a:t>
            </a:r>
            <a:r>
              <a:rPr lang="en-US" altLang="en-US" dirty="0"/>
              <a:t>bit </a:t>
            </a:r>
            <a:r>
              <a:rPr lang="el-GR" altLang="en-US" dirty="0"/>
              <a:t>έναρξης (</a:t>
            </a:r>
            <a:r>
              <a:rPr lang="en-US" altLang="en-US" dirty="0"/>
              <a:t>start bit</a:t>
            </a:r>
            <a:r>
              <a:rPr lang="el-GR" altLang="en-US" dirty="0"/>
              <a:t>)</a:t>
            </a:r>
          </a:p>
          <a:p>
            <a:r>
              <a:rPr lang="el-GR" altLang="en-US" dirty="0"/>
              <a:t>Ο δέκτης κάνει δειγματοληψία σε κάθε </a:t>
            </a:r>
            <a:r>
              <a:rPr lang="en-US" altLang="en-US" dirty="0"/>
              <a:t>bit </a:t>
            </a:r>
            <a:r>
              <a:rPr lang="el-GR" altLang="en-US" dirty="0"/>
              <a:t>του χαρακτήρα και έπειτα ψάχνει για την αρχή του επόμενου χαρακτήρα</a:t>
            </a:r>
          </a:p>
          <a:p>
            <a:r>
              <a:rPr lang="el-GR" altLang="en-US" dirty="0"/>
              <a:t>Απαιτείται χρονισμός μόνο μέσα σε κάθε χαρακτήρα, ο δέκτης </a:t>
            </a:r>
            <a:r>
              <a:rPr lang="el-GR" altLang="en-US" dirty="0" err="1"/>
              <a:t>ξανασυγχρονίζεται</a:t>
            </a:r>
            <a:r>
              <a:rPr lang="el-GR" altLang="en-US" dirty="0"/>
              <a:t> στην αρχή κάθε νέου χαρακτήρα</a:t>
            </a:r>
          </a:p>
        </p:txBody>
      </p:sp>
    </p:spTree>
    <p:extLst>
      <p:ext uri="{BB962C8B-B14F-4D97-AF65-F5344CB8AC3E}">
        <p14:creationId xmlns:p14="http://schemas.microsoft.com/office/powerpoint/2010/main" val="230768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Σύγχρονη Μετάδοση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dirty="0"/>
              <a:t>«Κομμάτια» χαρακτήρων ή </a:t>
            </a:r>
            <a:r>
              <a:rPr lang="en-US" altLang="en-US" dirty="0"/>
              <a:t>bits </a:t>
            </a:r>
            <a:r>
              <a:rPr lang="el-GR" altLang="en-US" dirty="0"/>
              <a:t>αποστέλλονται χωρίς την ύπαρξη κωδικών έναρξης και λήξης</a:t>
            </a:r>
          </a:p>
          <a:p>
            <a:r>
              <a:rPr lang="el-GR" altLang="en-US" dirty="0"/>
              <a:t>Για να επιτευχθεί αυτό, χρησιμοποιείται κάποια άλλη μορφή συγχρονισμού (π.χ. κωδικοποίηση </a:t>
            </a:r>
            <a:r>
              <a:rPr lang="en-US" altLang="en-US" dirty="0"/>
              <a:t>Manchester)</a:t>
            </a:r>
            <a:endParaRPr lang="el-GR" altLang="en-US" dirty="0"/>
          </a:p>
          <a:p>
            <a:r>
              <a:rPr lang="el-GR" altLang="en-US" dirty="0"/>
              <a:t>Απαιτείται ένα ακόμα επίπεδο συγχρονισμού για να καθοριστεί η έναρξη και η λήξη μιας ενότητας δεδομένων</a:t>
            </a:r>
          </a:p>
        </p:txBody>
      </p:sp>
    </p:spTree>
    <p:extLst>
      <p:ext uri="{BB962C8B-B14F-4D97-AF65-F5344CB8AC3E}">
        <p14:creationId xmlns:p14="http://schemas.microsoft.com/office/powerpoint/2010/main" val="230768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Σύγχρονη Μετάδοση (2/2)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Κάθε ενότητα </a:t>
            </a:r>
          </a:p>
          <a:p>
            <a:pPr lvl="1"/>
            <a:r>
              <a:rPr lang="el-GR" dirty="0"/>
              <a:t>αρχίζει με την ακολουθία συγχρονισμού αρχής (</a:t>
            </a:r>
            <a:r>
              <a:rPr lang="el-GR" dirty="0" err="1"/>
              <a:t>preamble</a:t>
            </a:r>
            <a:r>
              <a:rPr lang="el-GR" dirty="0"/>
              <a:t>) </a:t>
            </a:r>
          </a:p>
          <a:p>
            <a:pPr lvl="1"/>
            <a:r>
              <a:rPr lang="el-GR" dirty="0"/>
              <a:t>τελειώνει με την ακολουθία συγχρονισμού τέλους (</a:t>
            </a:r>
            <a:r>
              <a:rPr lang="el-GR" dirty="0" err="1"/>
              <a:t>postamble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παρεμβάλλονται πληροφορίες ελέγχου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75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Σύγκριση Σύγχρονης και Ασύγχρονης Μετάδοσης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n-US" dirty="0"/>
              <a:t>Ασύγχρονη μετάδοση</a:t>
            </a:r>
          </a:p>
          <a:p>
            <a:pPr lvl="1"/>
            <a:r>
              <a:rPr lang="el-GR" altLang="en-US" dirty="0"/>
              <a:t>υλοποιείται εύκολα με χαμηλού κόστους συσκευές και στις χαμηλές ταχύτητες δε γίνεται αντιληπτή κάποια διαφορά στην αποδοτικότητα</a:t>
            </a:r>
          </a:p>
          <a:p>
            <a:pPr lvl="1"/>
            <a:r>
              <a:rPr lang="el-GR" altLang="en-US" dirty="0"/>
              <a:t>δεν εκμεταλλεύεται με τον καλύτερο τρόπο το κανάλι επικοινωνίας λόγω των πολλών bit που μεταδίδονται ασχέτων της πληροφορίας</a:t>
            </a:r>
          </a:p>
          <a:p>
            <a:pPr lvl="0"/>
            <a:r>
              <a:rPr lang="el-GR" altLang="en-US" dirty="0"/>
              <a:t>Σύγχρονη μετάδοση </a:t>
            </a:r>
          </a:p>
          <a:p>
            <a:pPr lvl="1"/>
            <a:r>
              <a:rPr lang="el-GR" altLang="en-US" dirty="0"/>
              <a:t>μεγαλύτερη απόδοση και διαθέτει και αποδοτικότερους μηχανισμούς ελέγχου σφαλμάτων από την απλή μέθοδο ελέγχου ισοτιμίας που συναντάμε στην ασύγχρονη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8775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Τύποι Δικτύων ως προς την γεωγραφική κάλυψη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WAN – Wide Area Network (</a:t>
            </a:r>
            <a:r>
              <a:rPr lang="el-GR" altLang="en-US" dirty="0"/>
              <a:t>Δίκτυο Ευρείας Περιοχής): </a:t>
            </a:r>
          </a:p>
          <a:p>
            <a:pPr lvl="1"/>
            <a:r>
              <a:rPr lang="el-GR" altLang="en-US" dirty="0"/>
              <a:t>Δίκτυα εθνικού ή και υπερεθνικού επιπέδου που συνήθως έχουν τη μορφή αραιού πλέγματος με κόμβους σε μεγάλα αστικά κέντρα</a:t>
            </a:r>
          </a:p>
          <a:p>
            <a:r>
              <a:rPr lang="en-US" altLang="en-US" dirty="0"/>
              <a:t>RAN – Regional Area Network</a:t>
            </a:r>
            <a:r>
              <a:rPr lang="el-GR" altLang="en-US" dirty="0"/>
              <a:t> </a:t>
            </a:r>
            <a:r>
              <a:rPr lang="en-US" altLang="en-US" dirty="0"/>
              <a:t>(</a:t>
            </a:r>
            <a:r>
              <a:rPr lang="el-GR" altLang="en-US" dirty="0"/>
              <a:t>Δίκτυο Απομακρυσμένης Περιοχής</a:t>
            </a:r>
            <a:r>
              <a:rPr lang="en-US" altLang="en-US" dirty="0"/>
              <a:t>): </a:t>
            </a:r>
            <a:endParaRPr lang="el-GR" altLang="en-US" dirty="0"/>
          </a:p>
          <a:p>
            <a:pPr lvl="1"/>
            <a:r>
              <a:rPr lang="el-GR" altLang="en-US" dirty="0"/>
              <a:t>Δίκτυα στο επίπεδο μιας διοικητικής περιφέρειας σε μορφή πυκνότερου πλέγματος ή διασυνδεδεμένων δακτυλίων</a:t>
            </a:r>
          </a:p>
        </p:txBody>
      </p:sp>
    </p:spTree>
    <p:extLst>
      <p:ext uri="{BB962C8B-B14F-4D97-AF65-F5344CB8AC3E}">
        <p14:creationId xmlns:p14="http://schemas.microsoft.com/office/powerpoint/2010/main" val="1778775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Τύποι Δικτύων ως προς την γεωγραφική κάλυψη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MAN – Metropolitan Area Network (</a:t>
            </a:r>
            <a:r>
              <a:rPr lang="el-GR" altLang="en-US" dirty="0"/>
              <a:t>Μητροπολιτικό Δίκτυο</a:t>
            </a:r>
            <a:r>
              <a:rPr lang="en-US" altLang="en-US" dirty="0"/>
              <a:t>): </a:t>
            </a:r>
            <a:endParaRPr lang="el-GR" altLang="en-US" dirty="0"/>
          </a:p>
          <a:p>
            <a:pPr lvl="1"/>
            <a:r>
              <a:rPr lang="el-GR" altLang="en-US" dirty="0"/>
              <a:t>Δίκτυα  στο επίπεδο ενός μεγάλου αστικού κέντρου, ή ενός συνόλου μικρότερων δήμων που συνήθως έχουν τη μορφή ενός ή πολλαπλών δακτυλίων και συμπληρωματικών υποδομών πρόσβασης</a:t>
            </a:r>
          </a:p>
          <a:p>
            <a:r>
              <a:rPr lang="en-US" altLang="en-US" dirty="0"/>
              <a:t>LAN – Local Area Network (</a:t>
            </a:r>
            <a:r>
              <a:rPr lang="el-GR" altLang="en-US" dirty="0"/>
              <a:t>Τοπικό Δίκτυο</a:t>
            </a:r>
            <a:r>
              <a:rPr lang="en-US" altLang="en-US" dirty="0"/>
              <a:t>): </a:t>
            </a:r>
            <a:endParaRPr lang="el-GR" altLang="en-US" dirty="0"/>
          </a:p>
          <a:p>
            <a:pPr lvl="1"/>
            <a:r>
              <a:rPr lang="el-GR" altLang="en-US" dirty="0"/>
              <a:t>Δίκτυα στο επίπεδο ενός κτηρίου ή ενός συγκροτήματος κτηρίων</a:t>
            </a:r>
          </a:p>
        </p:txBody>
      </p:sp>
    </p:spTree>
    <p:extLst>
      <p:ext uri="{BB962C8B-B14F-4D97-AF65-F5344CB8AC3E}">
        <p14:creationId xmlns:p14="http://schemas.microsoft.com/office/powerpoint/2010/main" val="177877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Ύλη Μαθήματος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l-GR" dirty="0"/>
              <a:t>Εισαγωγή στα δίκτυα δεδομένων </a:t>
            </a:r>
          </a:p>
          <a:p>
            <a:r>
              <a:rPr lang="el-GR" dirty="0"/>
              <a:t>Πρωτόκολλο </a:t>
            </a:r>
            <a:r>
              <a:rPr lang="en-US" dirty="0"/>
              <a:t>X</a:t>
            </a:r>
            <a:r>
              <a:rPr lang="el-GR" dirty="0"/>
              <a:t>.25/</a:t>
            </a:r>
            <a:r>
              <a:rPr lang="en-US" dirty="0"/>
              <a:t>CCITT</a:t>
            </a:r>
            <a:r>
              <a:rPr lang="el-GR" dirty="0"/>
              <a:t>, Πρωτόκολλα </a:t>
            </a:r>
            <a:r>
              <a:rPr lang="en-US" dirty="0"/>
              <a:t>Frame relay</a:t>
            </a:r>
            <a:r>
              <a:rPr lang="el-GR" dirty="0"/>
              <a:t>, ISDN </a:t>
            </a:r>
            <a:endParaRPr lang="en-US" dirty="0"/>
          </a:p>
          <a:p>
            <a:pPr lvl="0"/>
            <a:r>
              <a:rPr lang="el-GR" dirty="0"/>
              <a:t>Πρωτόκολλα </a:t>
            </a:r>
            <a:r>
              <a:rPr lang="en-US" dirty="0"/>
              <a:t>ATM</a:t>
            </a:r>
            <a:r>
              <a:rPr lang="el-GR" dirty="0"/>
              <a:t>, </a:t>
            </a:r>
            <a:r>
              <a:rPr lang="en-US" dirty="0"/>
              <a:t>MPLS</a:t>
            </a:r>
          </a:p>
          <a:p>
            <a:pPr lvl="0"/>
            <a:r>
              <a:rPr lang="el-GR" dirty="0"/>
              <a:t>Δομημένη καλωδίωση και μέσα μετάδοσης </a:t>
            </a:r>
            <a:endParaRPr lang="en-US" dirty="0"/>
          </a:p>
          <a:p>
            <a:pPr lvl="0"/>
            <a:r>
              <a:rPr lang="el-GR" dirty="0"/>
              <a:t>Δορυφορικές επικοινωνίες</a:t>
            </a:r>
            <a:r>
              <a:rPr lang="en-US" dirty="0"/>
              <a:t> – internet over satellite </a:t>
            </a:r>
          </a:p>
          <a:p>
            <a:pPr lvl="0"/>
            <a:r>
              <a:rPr lang="el-GR" dirty="0"/>
              <a:t>Κινητά δίκτυα επικοινωνιών</a:t>
            </a:r>
            <a:endParaRPr lang="en-US" dirty="0"/>
          </a:p>
          <a:p>
            <a:pPr lvl="0"/>
            <a:r>
              <a:rPr lang="el-GR" dirty="0"/>
              <a:t>IEEE 802.11</a:t>
            </a:r>
            <a:r>
              <a:rPr lang="en-US" dirty="0"/>
              <a:t> (</a:t>
            </a:r>
            <a:r>
              <a:rPr lang="el-GR" dirty="0"/>
              <a:t>WI-FI</a:t>
            </a:r>
            <a:r>
              <a:rPr lang="en-US" dirty="0"/>
              <a:t>)</a:t>
            </a:r>
          </a:p>
          <a:p>
            <a:pPr lvl="0"/>
            <a:r>
              <a:rPr lang="el-GR" dirty="0"/>
              <a:t>Ασφάλεια</a:t>
            </a:r>
            <a:endParaRPr lang="en-US" dirty="0"/>
          </a:p>
          <a:p>
            <a:pPr lvl="0"/>
            <a:r>
              <a:rPr lang="el-GR" dirty="0"/>
              <a:t>Σχεδίαση πρωτοκόλλων και διαχείριση δικτύων</a:t>
            </a:r>
            <a:endParaRPr lang="en-US" dirty="0"/>
          </a:p>
          <a:p>
            <a:pPr lvl="0"/>
            <a:r>
              <a:rPr lang="en-US" dirty="0"/>
              <a:t>Virtual Private Networks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17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 ιεραρχίας δικτύων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87624" y="5589240"/>
            <a:ext cx="6912768" cy="650425"/>
          </a:xfrm>
        </p:spPr>
        <p:txBody>
          <a:bodyPr>
            <a:noAutofit/>
          </a:bodyPr>
          <a:lstStyle/>
          <a:p>
            <a:pPr algn="ctr"/>
            <a:r>
              <a:rPr lang="el-GR" sz="1600" dirty="0"/>
              <a:t>Παράδειγμα ιεραρχίας δικτύων</a:t>
            </a:r>
            <a:r>
              <a:rPr lang="en-US" sz="1600" dirty="0"/>
              <a:t> (source: https://vivadifferences.com/wp-content/uploads/2019/07/LAN-VS-MAN-VS-WAN.png)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0848"/>
            <a:ext cx="5466158" cy="323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26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Δημόσια Δίκτυα (1/4)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u="sng" dirty="0"/>
              <a:t>Κύριος κόμβος: </a:t>
            </a:r>
            <a:r>
              <a:rPr lang="el-GR" altLang="en-US" dirty="0"/>
              <a:t>Σημείο διασύνδεσης του περιφερειακού ιστού για κάλυψη συναθροισμένων επικοινωνιακών αναγκών</a:t>
            </a:r>
          </a:p>
          <a:p>
            <a:r>
              <a:rPr lang="el-GR" altLang="en-US" u="sng" dirty="0"/>
              <a:t>Κύριο Δίκτυο: </a:t>
            </a:r>
            <a:r>
              <a:rPr lang="el-GR" altLang="en-US" dirty="0"/>
              <a:t>Το δίκτυο υποδομών για τη διασύνδεση μεταξύ των κυρίων κόμβων</a:t>
            </a:r>
          </a:p>
          <a:p>
            <a:r>
              <a:rPr lang="el-GR" altLang="en-US" dirty="0"/>
              <a:t>Συνήθως οι διαδρομές μεταξύ των κύριων κόμβων γειτνιάζουν ή ταυτίζονται με εθνικά ή περιφερειακά δίκτυα υποδομών άλλου τύπου (π.χ. οδικά δίκτυα, σιδηροδρομικά κ.α.)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26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Δημόσια Δίκτυα (2/4)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u="sng" dirty="0"/>
              <a:t>Κόμβος Διανομής: </a:t>
            </a:r>
            <a:r>
              <a:rPr lang="el-GR" altLang="en-US" dirty="0"/>
              <a:t>Σημείο διασύνδεσης του δικτύου διανομής για την κάλυψη συναθροισμένων επικοινωνιακών αναγκών μιας μικρότερης γεωγραφικά περιοχής </a:t>
            </a:r>
          </a:p>
          <a:p>
            <a:r>
              <a:rPr lang="el-GR" altLang="en-US" u="sng" dirty="0"/>
              <a:t>Δίκτυο Διανομής: </a:t>
            </a:r>
            <a:r>
              <a:rPr lang="el-GR" altLang="en-US" dirty="0"/>
              <a:t>Το πυκνότερο δίκτυο για τη διασύνδεση μεταξύ των κόμβων διανομής και των κόμβων κορμού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26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Δημόσια Δίκτυα (3/4)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u="sng" dirty="0"/>
              <a:t>Κόμβος πρόσβασης: </a:t>
            </a:r>
            <a:r>
              <a:rPr lang="el-GR" altLang="en-US" dirty="0"/>
              <a:t>Το σημείο διασύνδεσης μεμονωμένων κτιριακών εγκαταστάσεων ή συγκροτημάτων προς το δίκτυο πρόσβασης </a:t>
            </a:r>
          </a:p>
          <a:p>
            <a:pPr lvl="1"/>
            <a:r>
              <a:rPr lang="el-GR" altLang="en-US" dirty="0"/>
              <a:t>Αποτελεί συνήθως το σημείο τοποθέτησης ενεργού εξοπλισμού για παροχή δικτυακών υπηρεσιών προς τους τελικούς χρήστες.</a:t>
            </a:r>
          </a:p>
          <a:p>
            <a:r>
              <a:rPr lang="el-GR" altLang="en-US" u="sng" dirty="0"/>
              <a:t>Δίκτυο πρόσβασης: </a:t>
            </a:r>
            <a:r>
              <a:rPr lang="el-GR" altLang="en-US" dirty="0"/>
              <a:t>Το πυκνό δίκτυο σύνδεσης των κόμβων πρόσβασης με το δίκτυο διανομής </a:t>
            </a:r>
          </a:p>
          <a:p>
            <a:pPr lvl="1"/>
            <a:r>
              <a:rPr lang="el-GR" altLang="en-US" dirty="0"/>
              <a:t>Συνήθως οι διαδρομές μεταξύ κόμβων πρόσβασης γειτνιάζουν ή ταυτίζονται και με δίκτυα άλλων υποδομών σε τοπικό επίπεδο π.χ. μιας γειτονιάς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26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Δημόσια Δίκτυα (4/4)</a:t>
            </a:r>
            <a:endParaRPr lang="en-US" dirty="0"/>
          </a:p>
        </p:txBody>
      </p:sp>
      <p:pic>
        <p:nvPicPr>
          <p:cNvPr id="5" name="Content Placeholder 4" descr="Δημόσια δίκτυα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1628800"/>
            <a:ext cx="3600400" cy="408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27584" y="5661247"/>
            <a:ext cx="7704856" cy="62201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l-GR" dirty="0"/>
              <a:t>Δημόσια δίκτυα (</a:t>
            </a:r>
            <a:r>
              <a:rPr lang="en-US" dirty="0"/>
              <a:t>source: </a:t>
            </a:r>
            <a:r>
              <a:rPr lang="el-GR" dirty="0"/>
              <a:t>Χ. Μπούρας, Πανεπιστημιακές Σημειώσεις στα Δίκτυα Δημόσιας Χρήσης και Διασύνδεση Δικτύων)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26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Δίκτυα Ευρείας Περιοχής – WAN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Καλύπτουν μια μεγάλη γεωγραφική περιοχή</a:t>
            </a:r>
          </a:p>
          <a:p>
            <a:r>
              <a:rPr lang="el-GR" altLang="en-US" dirty="0"/>
              <a:t>Απαιτούν διέλευση από δημόσια δίκτυα</a:t>
            </a:r>
          </a:p>
          <a:p>
            <a:r>
              <a:rPr lang="el-GR" altLang="en-US" dirty="0"/>
              <a:t>Αποτελούνται από έναν αριθμό διασυνδεδεμένων κόμβων</a:t>
            </a:r>
            <a:endParaRPr lang="en-US" altLang="en-US" dirty="0"/>
          </a:p>
          <a:p>
            <a:r>
              <a:rPr lang="el-GR" altLang="en-US" dirty="0"/>
              <a:t>Ο ρόλος τους είναι να παρέχουν τον εξοπλισμό μεταγωγής που θα μεταφέρει τα δεδομένα από κόμβο σε κόμβο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26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Δίκτυα Ευρείας Περιοχής – WAN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Υλοποιούνται χρησιμοποιώντας τις</a:t>
            </a:r>
            <a:r>
              <a:rPr lang="en-US" altLang="en-US" dirty="0"/>
              <a:t> </a:t>
            </a:r>
            <a:r>
              <a:rPr lang="el-GR" altLang="en-US" dirty="0"/>
              <a:t>τεχνολογίες:</a:t>
            </a:r>
          </a:p>
          <a:p>
            <a:pPr lvl="1"/>
            <a:r>
              <a:rPr lang="el-GR" altLang="en-US" u="sng" dirty="0"/>
              <a:t>Μεταγωγή κυκλώματος: </a:t>
            </a:r>
            <a:r>
              <a:rPr lang="el-GR" altLang="en-US" dirty="0"/>
              <a:t>Αποκλειστικό μονοπάτι για την επικοινωνία μέσω κόμβων (π.χ. τηλεφωνικό δίκτυο)</a:t>
            </a:r>
          </a:p>
          <a:p>
            <a:pPr lvl="1"/>
            <a:r>
              <a:rPr lang="el-GR" altLang="en-US" u="sng" dirty="0"/>
              <a:t>Μεταγωγή πακέτου: </a:t>
            </a:r>
            <a:r>
              <a:rPr lang="el-GR" altLang="en-US" dirty="0"/>
              <a:t>Τα δεδομένα στέλνονται ως ακολουθία από πακέτα που δρομολογούνται από κόμβο σε κόμβο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3426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Τοπικά Δίκτυα – </a:t>
            </a:r>
            <a:r>
              <a:rPr lang="en-US" dirty="0"/>
              <a:t>LAN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Δίκτυα επικοινωνιών που διασυνδέουν και παρέχουν τον τρόπο για την ανταλλαγή πληροφοριών ανάμεσα σε διαφορετικές συσκευές</a:t>
            </a:r>
          </a:p>
          <a:p>
            <a:r>
              <a:rPr lang="el-GR" altLang="en-US" dirty="0"/>
              <a:t>Καλύπτουν μικρές αποστάσεις (μερικών εκατοντάδων μέτρων ή λίγων χιλιομέτρων) και περιορίζονται στα πλαίσια μιας επιχείρησης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26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Τοπικά Δίκτυα – </a:t>
            </a:r>
            <a:r>
              <a:rPr lang="en-US"/>
              <a:t>LAN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dirty="0"/>
              <a:t>Προσφέρουν: </a:t>
            </a:r>
          </a:p>
          <a:p>
            <a:pPr lvl="1">
              <a:lnSpc>
                <a:spcPct val="90000"/>
              </a:lnSpc>
            </a:pPr>
            <a:r>
              <a:rPr lang="el-GR" altLang="en-US" dirty="0"/>
              <a:t>μικρό κόστος ανά χρήστη. Μια ακριβή περιφερειακή συσκευή (π.χ. ένας εκτυπωτής </a:t>
            </a:r>
            <a:r>
              <a:rPr lang="el-GR" altLang="en-US" dirty="0" err="1"/>
              <a:t>laser</a:t>
            </a:r>
            <a:r>
              <a:rPr lang="el-GR" altLang="en-US" dirty="0"/>
              <a:t>) ή </a:t>
            </a:r>
            <a:r>
              <a:rPr lang="el-GR" altLang="en-US" dirty="0" err="1"/>
              <a:t>προγράµµατα</a:t>
            </a:r>
            <a:r>
              <a:rPr lang="el-GR" altLang="en-US" dirty="0"/>
              <a:t> </a:t>
            </a:r>
            <a:r>
              <a:rPr lang="el-GR" altLang="en-US" dirty="0" err="1"/>
              <a:t>εφαρµογών</a:t>
            </a:r>
            <a:r>
              <a:rPr lang="el-GR" altLang="en-US" dirty="0"/>
              <a:t> αποτελούν διαμοιραζόμενους πόρους και </a:t>
            </a:r>
            <a:r>
              <a:rPr lang="el-GR" altLang="en-US" dirty="0" err="1"/>
              <a:t>χρησιµοποιούνται</a:t>
            </a:r>
            <a:r>
              <a:rPr lang="el-GR" altLang="en-US" dirty="0"/>
              <a:t> από όλους τους χρήστες </a:t>
            </a:r>
          </a:p>
          <a:p>
            <a:pPr lvl="1">
              <a:lnSpc>
                <a:spcPct val="90000"/>
              </a:lnSpc>
            </a:pPr>
            <a:r>
              <a:rPr lang="el-GR" altLang="en-US" dirty="0"/>
              <a:t>Μεγάλη ταχύτητα µ</a:t>
            </a:r>
            <a:r>
              <a:rPr lang="el-GR" altLang="en-US" dirty="0" err="1"/>
              <a:t>εταφοράς</a:t>
            </a:r>
            <a:r>
              <a:rPr lang="el-GR" altLang="en-US" dirty="0"/>
              <a:t> πληροφοριών </a:t>
            </a:r>
          </a:p>
          <a:p>
            <a:pPr lvl="1">
              <a:lnSpc>
                <a:spcPct val="90000"/>
              </a:lnSpc>
            </a:pPr>
            <a:r>
              <a:rPr lang="el-GR" altLang="en-US" dirty="0" err="1"/>
              <a:t>Επεκτασιµότητα</a:t>
            </a:r>
            <a:endParaRPr lang="el-GR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26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Διαφορές </a:t>
            </a:r>
            <a:r>
              <a:rPr lang="en-US" altLang="en-US"/>
              <a:t>WAN – 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n-US" dirty="0"/>
              <a:t>Διαφορετικές τεχνικές λύσεις λόγω της μικρής έκτασης του </a:t>
            </a:r>
            <a:r>
              <a:rPr lang="en-US" altLang="en-US" dirty="0"/>
              <a:t>LAN (</a:t>
            </a:r>
            <a:r>
              <a:rPr lang="el-GR" altLang="en-US" dirty="0"/>
              <a:t>κτήριο ή συγκρότημα κτηρίων</a:t>
            </a:r>
            <a:r>
              <a:rPr lang="en-US" altLang="en-US" dirty="0"/>
              <a:t>)</a:t>
            </a:r>
            <a:endParaRPr lang="el-GR" altLang="en-US" dirty="0"/>
          </a:p>
          <a:p>
            <a:r>
              <a:rPr lang="el-GR" altLang="en-US" dirty="0"/>
              <a:t>Το </a:t>
            </a:r>
            <a:r>
              <a:rPr lang="en-US" altLang="en-US" dirty="0"/>
              <a:t>LAN </a:t>
            </a:r>
            <a:r>
              <a:rPr lang="el-GR" altLang="en-US" dirty="0"/>
              <a:t>ανήκει στον ίδιο οργανισμό που ανήκουν και οι διασυνδεδεμένες συσκευές. Για το </a:t>
            </a:r>
            <a:r>
              <a:rPr lang="en-US" altLang="en-US" dirty="0"/>
              <a:t>WAN </a:t>
            </a:r>
            <a:r>
              <a:rPr lang="el-GR" altLang="en-US" dirty="0"/>
              <a:t>αυτό είναι σπάνιο.</a:t>
            </a:r>
          </a:p>
          <a:p>
            <a:pPr lvl="1"/>
            <a:r>
              <a:rPr lang="el-GR" altLang="en-US" dirty="0"/>
              <a:t>Προσεκτική επιλογή του </a:t>
            </a:r>
            <a:r>
              <a:rPr lang="en-US" altLang="en-US" dirty="0"/>
              <a:t>LA</a:t>
            </a:r>
            <a:r>
              <a:rPr lang="el-GR" altLang="en-US" dirty="0"/>
              <a:t>Ν λόγω της επένδυσης κεφαλαίου σε αυτό</a:t>
            </a:r>
          </a:p>
          <a:p>
            <a:pPr lvl="1"/>
            <a:r>
              <a:rPr lang="el-GR" altLang="en-US" dirty="0"/>
              <a:t>Η ευθύνη διαχείρισης του </a:t>
            </a:r>
            <a:r>
              <a:rPr lang="en-US" altLang="en-US" dirty="0"/>
              <a:t>LAN </a:t>
            </a:r>
            <a:r>
              <a:rPr lang="el-GR" altLang="en-US" dirty="0"/>
              <a:t>είναι ευθύνη του χρήστη</a:t>
            </a:r>
          </a:p>
          <a:p>
            <a:r>
              <a:rPr lang="el-GR" altLang="en-US" dirty="0"/>
              <a:t>Οι εσωτερικοί ρυθμοί δεδομένων των </a:t>
            </a:r>
            <a:r>
              <a:rPr lang="en-US" altLang="en-US" dirty="0"/>
              <a:t>LAN </a:t>
            </a:r>
            <a:r>
              <a:rPr lang="el-GR" altLang="en-US" dirty="0"/>
              <a:t>είναι συνήθως πολύ μεγαλύτεροι από αυτούς των </a:t>
            </a:r>
            <a:r>
              <a:rPr lang="en-US" altLang="en-US" dirty="0"/>
              <a:t>WAN</a:t>
            </a:r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2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Τρόπος Εξέτασης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Γραπτή εξέταση</a:t>
            </a:r>
          </a:p>
          <a:p>
            <a:r>
              <a:rPr lang="el-GR" altLang="en-US" dirty="0"/>
              <a:t>Συνήθως 3 θέματα με 2-3 </a:t>
            </a:r>
            <a:r>
              <a:rPr lang="el-GR" altLang="en-US" dirty="0" err="1"/>
              <a:t>υποερωτήματα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048125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 </a:t>
            </a:r>
            <a:r>
              <a:rPr lang="el-GR" dirty="0"/>
              <a:t>/</a:t>
            </a:r>
            <a:r>
              <a:rPr lang="en-US" dirty="0"/>
              <a:t> 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259632" y="5517232"/>
            <a:ext cx="6779096" cy="870992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WAN </a:t>
            </a:r>
            <a:r>
              <a:rPr lang="el-GR" sz="1600" dirty="0"/>
              <a:t>/</a:t>
            </a:r>
            <a:r>
              <a:rPr lang="en-US" sz="1600" dirty="0"/>
              <a:t> LAN (source: https://www.lifewire.com/lans-wans-and-other-area-networks-817376)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r="2300"/>
          <a:stretch>
            <a:fillRect/>
          </a:stretch>
        </p:blipFill>
        <p:spPr>
          <a:xfrm>
            <a:off x="1828800" y="1988840"/>
            <a:ext cx="5486400" cy="3456384"/>
          </a:xfrm>
        </p:spPr>
      </p:pic>
    </p:spTree>
    <p:extLst>
      <p:ext uri="{BB962C8B-B14F-4D97-AF65-F5344CB8AC3E}">
        <p14:creationId xmlns:p14="http://schemas.microsoft.com/office/powerpoint/2010/main" val="3298135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Ενσύρματα – Ασύρματα Δίκτυα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dirty="0"/>
              <a:t>Διαχωρισμός τύπων δικτύων ως προς το μέσο μετάδοσης</a:t>
            </a:r>
          </a:p>
          <a:p>
            <a:r>
              <a:rPr lang="el-GR" altLang="en-US" dirty="0"/>
              <a:t>Με τον ευρύτερο όρο Ενσύρματα Δίκτυα εννοούμε τα</a:t>
            </a:r>
            <a:r>
              <a:rPr lang="en-US" altLang="en-US" dirty="0"/>
              <a:t> </a:t>
            </a:r>
            <a:r>
              <a:rPr lang="el-GR" altLang="en-US" dirty="0"/>
              <a:t>δίκτυα στα οποία το μέσο μετάδοσης είναι καλώδια συνεστραμμένου ζεύγους, ομοαξονικά καλώδια, οπτικές ίνες κτλ.</a:t>
            </a:r>
          </a:p>
          <a:p>
            <a:r>
              <a:rPr lang="el-GR" altLang="en-US" dirty="0"/>
              <a:t>Στα Ασύρματα Δίκτυα το μέσο μετάδοσης είναι ο αέρας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52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Μέσα Μετάδοσης – Ενσύρματα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Ομοαξονικό καλώδιο</a:t>
            </a:r>
          </a:p>
          <a:p>
            <a:pPr lvl="1"/>
            <a:r>
              <a:rPr lang="el-GR" altLang="en-US" dirty="0"/>
              <a:t>Το πιο συνηθισμένο μέσο μετάδοσης</a:t>
            </a:r>
          </a:p>
          <a:p>
            <a:pPr lvl="1"/>
            <a:r>
              <a:rPr lang="el-GR" altLang="en-US" dirty="0"/>
              <a:t>Εξαιρετικά ανθεκτικό στις παρεμβολές</a:t>
            </a:r>
          </a:p>
          <a:p>
            <a:pPr lvl="1"/>
            <a:r>
              <a:rPr lang="el-GR" altLang="en-US" dirty="0"/>
              <a:t>Αποστάσεις 300-600μ</a:t>
            </a:r>
          </a:p>
          <a:p>
            <a:pPr lvl="1"/>
            <a:r>
              <a:rPr lang="el-GR" altLang="en-US" dirty="0"/>
              <a:t>Χαμηλό κόστος</a:t>
            </a:r>
          </a:p>
        </p:txBody>
      </p:sp>
    </p:spTree>
    <p:extLst>
      <p:ext uri="{BB962C8B-B14F-4D97-AF65-F5344CB8AC3E}">
        <p14:creationId xmlns:p14="http://schemas.microsoft.com/office/powerpoint/2010/main" val="36520822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Μέσα Μετάδοσης - Ενσύρματα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Καλώδιο συνεστραμμένου ζεύγους</a:t>
            </a:r>
          </a:p>
          <a:p>
            <a:pPr lvl="1"/>
            <a:r>
              <a:rPr lang="el-GR" altLang="en-US" dirty="0"/>
              <a:t>Δύο μονωμένα χάλκινα σύρματα τοποθετημένα σε σπειροειδή διάταξη</a:t>
            </a:r>
          </a:p>
          <a:p>
            <a:pPr lvl="1"/>
            <a:r>
              <a:rPr lang="el-GR" altLang="en-US" dirty="0"/>
              <a:t>Ένας αριθμός από τέτοια ζεύγη ομαδοποιούνται σε ένα καλώδιο</a:t>
            </a:r>
          </a:p>
          <a:p>
            <a:pPr lvl="1"/>
            <a:r>
              <a:rPr lang="el-GR" altLang="en-US" dirty="0"/>
              <a:t>Μετάδοση αναλογικών και ψηφιακών σημάτων</a:t>
            </a:r>
          </a:p>
        </p:txBody>
      </p:sp>
    </p:spTree>
    <p:extLst>
      <p:ext uri="{BB962C8B-B14F-4D97-AF65-F5344CB8AC3E}">
        <p14:creationId xmlns:p14="http://schemas.microsoft.com/office/powerpoint/2010/main" val="3975544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Μέσα Μετάδοσης - Ενσύρματα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Οπτική ίνα</a:t>
            </a:r>
          </a:p>
          <a:p>
            <a:pPr lvl="1"/>
            <a:r>
              <a:rPr lang="el-GR" altLang="en-US" dirty="0"/>
              <a:t>Η λειτουργία της στηρίζεται στο φαινόμενο της εσωτερικής ολικής ανάκλασης </a:t>
            </a:r>
          </a:p>
          <a:p>
            <a:pPr lvl="1"/>
            <a:r>
              <a:rPr lang="el-GR" altLang="en-US" dirty="0"/>
              <a:t>Πολλά πλεονεκτήματα (μεγάλο εύρος ζώνης, προστασία στις παρεμβολές, μικρό μέγεθος και βάρος κ.α.)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12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Ομοαξονικό καλώδιο</a:t>
            </a:r>
            <a:endParaRPr lang="en-US" dirty="0"/>
          </a:p>
        </p:txBody>
      </p:sp>
      <p:pic>
        <p:nvPicPr>
          <p:cNvPr id="2050" name="Picture 2" descr="Ομοαξονικό καλώδιο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988840"/>
            <a:ext cx="4993060" cy="34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99592" y="5618832"/>
            <a:ext cx="7344816" cy="769392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Παράδειγμα μέσου μετάδοσης: ομοαξονικό καλώδιο </a:t>
            </a:r>
            <a:r>
              <a:rPr lang="el-GR" sz="1600" dirty="0"/>
              <a:t>(</a:t>
            </a:r>
            <a:r>
              <a:rPr lang="en-US" sz="1600" dirty="0"/>
              <a:t>source: http://commons.wikimedia.org/wiki/File:RG-59.jpg</a:t>
            </a:r>
            <a:r>
              <a:rPr lang="el-GR" sz="1600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18401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Καλώδιο συνεστραμμένου ζεύγους</a:t>
            </a:r>
            <a:endParaRPr lang="en-US" dirty="0"/>
          </a:p>
        </p:txBody>
      </p:sp>
      <p:pic>
        <p:nvPicPr>
          <p:cNvPr id="5122" name="Picture 2" descr="Καλώδιο συνεστραμμένου ζεύγους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2294969"/>
            <a:ext cx="3773683" cy="307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87624" y="5373216"/>
            <a:ext cx="7056784" cy="798984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Παράδειγμα μέσου μετάδοσης: Καλώδιο συνεστραμμένου ζεύγους </a:t>
            </a:r>
            <a:r>
              <a:rPr lang="el-GR" sz="1700" dirty="0"/>
              <a:t>(</a:t>
            </a:r>
            <a:r>
              <a:rPr lang="en-US" sz="1700" dirty="0"/>
              <a:t>source: http://commons.wikimedia.org/wiki/File:UTP_cable.jpg</a:t>
            </a:r>
            <a:r>
              <a:rPr lang="el-GR" sz="17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34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Μέσα Μετάδοσης - Ασύρματα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dirty="0" err="1"/>
              <a:t>Μικροκυματική</a:t>
            </a:r>
            <a:r>
              <a:rPr lang="el-GR" altLang="en-US" dirty="0"/>
              <a:t> ζεύξη</a:t>
            </a:r>
          </a:p>
          <a:p>
            <a:pPr lvl="1"/>
            <a:r>
              <a:rPr lang="el-GR" altLang="en-US" dirty="0"/>
              <a:t>Κεραίες σε οπτική επαφή (</a:t>
            </a:r>
            <a:r>
              <a:rPr lang="en-US" altLang="en-US" dirty="0"/>
              <a:t>line of sight</a:t>
            </a:r>
            <a:r>
              <a:rPr lang="el-GR" altLang="en-US" dirty="0"/>
              <a:t>)</a:t>
            </a:r>
            <a:endParaRPr lang="en-US" altLang="en-US" dirty="0"/>
          </a:p>
          <a:p>
            <a:pPr lvl="1"/>
            <a:r>
              <a:rPr lang="el-GR" altLang="en-US" dirty="0"/>
              <a:t>Συχνότητες μεταξύ 2-40</a:t>
            </a:r>
            <a:r>
              <a:rPr lang="en-US" altLang="en-US" dirty="0"/>
              <a:t> GHz</a:t>
            </a:r>
          </a:p>
          <a:p>
            <a:pPr lvl="1"/>
            <a:r>
              <a:rPr lang="en-US" altLang="en-US" dirty="0"/>
              <a:t>Bandwidth 2-274 Mbps</a:t>
            </a:r>
            <a:endParaRPr lang="el-GR" altLang="en-US" dirty="0"/>
          </a:p>
          <a:p>
            <a:r>
              <a:rPr lang="el-GR" altLang="en-US" dirty="0"/>
              <a:t>Δορυφορική ζεύξη</a:t>
            </a:r>
            <a:endParaRPr lang="en-US" altLang="en-US" dirty="0"/>
          </a:p>
          <a:p>
            <a:pPr lvl="1"/>
            <a:r>
              <a:rPr lang="el-GR" altLang="en-US" dirty="0"/>
              <a:t>Ο τηλεπικοινωνιακός δορυφόρος είναι ένας σταθμός αναμετάδοσης μικροκυμάτων</a:t>
            </a:r>
          </a:p>
          <a:p>
            <a:pPr lvl="1"/>
            <a:r>
              <a:rPr lang="en-US" altLang="en-US" dirty="0"/>
              <a:t>Uplink – downlink (1-10 GHz)</a:t>
            </a:r>
          </a:p>
          <a:p>
            <a:pPr lvl="1"/>
            <a:r>
              <a:rPr lang="el-GR" altLang="en-US" dirty="0"/>
              <a:t>Σημαντική καθυστέρηση μετάδοσης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968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Μέσα Μετάδοσης - Ασύρματα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Ραδιοφωνική ζεύξη</a:t>
            </a:r>
            <a:endParaRPr lang="en-US" altLang="en-US" dirty="0"/>
          </a:p>
          <a:p>
            <a:pPr lvl="1"/>
            <a:r>
              <a:rPr lang="el-GR" altLang="en-US" dirty="0"/>
              <a:t>Προς κάθε κατεύθυνση (όχι εστιαζόμενη όπως η </a:t>
            </a:r>
            <a:r>
              <a:rPr lang="el-GR" altLang="en-US" dirty="0" err="1"/>
              <a:t>μικροκυματική</a:t>
            </a:r>
            <a:r>
              <a:rPr lang="el-GR" altLang="en-US" dirty="0"/>
              <a:t>)</a:t>
            </a:r>
          </a:p>
          <a:p>
            <a:pPr lvl="1"/>
            <a:r>
              <a:rPr lang="en-US" altLang="en-US" dirty="0"/>
              <a:t>VHF</a:t>
            </a:r>
            <a:r>
              <a:rPr lang="el-GR" altLang="en-US" dirty="0"/>
              <a:t> και</a:t>
            </a:r>
            <a:r>
              <a:rPr lang="en-US" altLang="en-US" dirty="0"/>
              <a:t> UHF</a:t>
            </a:r>
            <a:r>
              <a:rPr lang="el-GR" altLang="en-US" dirty="0"/>
              <a:t> ζώνη (</a:t>
            </a:r>
            <a:r>
              <a:rPr lang="en-US" altLang="en-US" dirty="0"/>
              <a:t>30MHz – 1GHz</a:t>
            </a:r>
            <a:r>
              <a:rPr lang="el-GR" altLang="en-US" dirty="0"/>
              <a:t>)</a:t>
            </a:r>
          </a:p>
          <a:p>
            <a:pPr lvl="1"/>
            <a:r>
              <a:rPr lang="el-GR" altLang="en-US" dirty="0"/>
              <a:t>Μικρός ρυθμός μετάδοσης δεδομένων (τάξης </a:t>
            </a:r>
            <a:r>
              <a:rPr lang="en-US" altLang="en-US" dirty="0"/>
              <a:t>kb)</a:t>
            </a:r>
            <a:endParaRPr lang="el-G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623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Τοπολογίες Δικτύων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dirty="0"/>
              <a:t>Τοπολογία είναι η γεωμετρική αναπαράσταση των συνδεδεμένων συσκευών του δικτύου</a:t>
            </a:r>
            <a:r>
              <a:rPr lang="en-US" altLang="en-US" dirty="0"/>
              <a:t> </a:t>
            </a:r>
            <a:r>
              <a:rPr lang="el-GR" altLang="en-US" dirty="0"/>
              <a:t>και των μεταξύ τους συνδέσμων</a:t>
            </a:r>
          </a:p>
          <a:p>
            <a:r>
              <a:rPr lang="el-GR" altLang="en-US" dirty="0"/>
              <a:t>Υπάρχουν 5 βασικές τοπολογίες δικτύων:</a:t>
            </a:r>
          </a:p>
          <a:p>
            <a:pPr lvl="1"/>
            <a:r>
              <a:rPr lang="el-GR" altLang="en-US" dirty="0"/>
              <a:t>Πλέγματος</a:t>
            </a:r>
          </a:p>
          <a:p>
            <a:pPr lvl="1"/>
            <a:r>
              <a:rPr lang="el-GR" altLang="en-US" dirty="0"/>
              <a:t>Αστέρα</a:t>
            </a:r>
          </a:p>
          <a:p>
            <a:pPr lvl="1"/>
            <a:r>
              <a:rPr lang="el-GR" altLang="en-US" dirty="0"/>
              <a:t>Διαύλου</a:t>
            </a:r>
          </a:p>
          <a:p>
            <a:pPr lvl="1"/>
            <a:r>
              <a:rPr lang="el-GR" altLang="en-US" dirty="0"/>
              <a:t>Δένδρου</a:t>
            </a:r>
          </a:p>
          <a:p>
            <a:pPr lvl="1"/>
            <a:r>
              <a:rPr lang="el-GR" altLang="en-US" dirty="0"/>
              <a:t>Δακτυλίου</a:t>
            </a:r>
          </a:p>
        </p:txBody>
      </p:sp>
    </p:spTree>
    <p:extLst>
      <p:ext uri="{BB962C8B-B14F-4D97-AF65-F5344CB8AC3E}">
        <p14:creationId xmlns:p14="http://schemas.microsoft.com/office/powerpoint/2010/main" val="199130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Υποστηρικτικό Υλικό</a:t>
            </a:r>
            <a:r>
              <a:rPr lang="en-US" altLang="en-US" dirty="0"/>
              <a:t> (1/4)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Στο δικτυακό τόπο του μαθήματος: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http://telematics.upatras.gr/telematics/bouras/undergraduate-courses/diktua-dhmosias-xrhshs-kai-diasundesh-diktuwn?language=el</a:t>
            </a:r>
            <a:endParaRPr lang="el-GR" dirty="0"/>
          </a:p>
          <a:p>
            <a:r>
              <a:rPr lang="el-GR" dirty="0"/>
              <a:t>Μπορείτε να βρείτε:</a:t>
            </a:r>
          </a:p>
          <a:p>
            <a:pPr lvl="1"/>
            <a:r>
              <a:rPr lang="el-GR" dirty="0"/>
              <a:t>Διαλέξεις – Παρουσιάσεις</a:t>
            </a:r>
          </a:p>
          <a:p>
            <a:pPr lvl="1"/>
            <a:r>
              <a:rPr lang="el-GR" dirty="0"/>
              <a:t>Σημειώσεις του μαθήματος</a:t>
            </a:r>
          </a:p>
          <a:p>
            <a:pPr lvl="1"/>
            <a:r>
              <a:rPr lang="el-GR" dirty="0"/>
              <a:t>Σχετική Βιβλιογραφία (βιβλία, διπλωματικές εργασίες, διδακτορικές διατριβές, δικτυακοί τόποι κ.α.)</a:t>
            </a:r>
          </a:p>
          <a:p>
            <a:pPr lvl="1"/>
            <a:r>
              <a:rPr lang="el-GR" dirty="0"/>
              <a:t>Εργασίες Φοιτητών</a:t>
            </a:r>
          </a:p>
          <a:p>
            <a:pPr lvl="1"/>
            <a:r>
              <a:rPr lang="el-GR" dirty="0"/>
              <a:t>Ανακοινώσεις μαθήματος</a:t>
            </a:r>
          </a:p>
        </p:txBody>
      </p:sp>
    </p:spTree>
    <p:extLst>
      <p:ext uri="{BB962C8B-B14F-4D97-AF65-F5344CB8AC3E}">
        <p14:creationId xmlns:p14="http://schemas.microsoft.com/office/powerpoint/2010/main" val="39003775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Τοπολογία Πλέγματος (1/2)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Για κάθε ζεύγος συσκευών υπάρχει μια γραμμή σύνδεσης</a:t>
            </a:r>
            <a:endParaRPr lang="en-US" altLang="en-US" dirty="0"/>
          </a:p>
          <a:p>
            <a:r>
              <a:rPr lang="el-GR" altLang="en-US" dirty="0"/>
              <a:t>Για </a:t>
            </a:r>
            <a:r>
              <a:rPr lang="en-US" altLang="en-US" dirty="0"/>
              <a:t>n </a:t>
            </a:r>
            <a:r>
              <a:rPr lang="el-GR" altLang="en-US" dirty="0"/>
              <a:t>συσκευές/κόμβους:</a:t>
            </a:r>
          </a:p>
          <a:p>
            <a:pPr lvl="1"/>
            <a:r>
              <a:rPr lang="en-US" altLang="en-US" dirty="0"/>
              <a:t>n-1</a:t>
            </a:r>
            <a:r>
              <a:rPr lang="el-GR" altLang="en-US" dirty="0"/>
              <a:t> είσοδοι/έξοδοι</a:t>
            </a:r>
            <a:endParaRPr lang="en-US" altLang="en-US" dirty="0"/>
          </a:p>
          <a:p>
            <a:pPr lvl="1"/>
            <a:r>
              <a:rPr lang="en-US" altLang="en-US" dirty="0"/>
              <a:t>n(n-1)/2 </a:t>
            </a:r>
            <a:r>
              <a:rPr lang="el-GR" altLang="en-US" dirty="0"/>
              <a:t>κανάλια επικοινωνίας</a:t>
            </a:r>
          </a:p>
        </p:txBody>
      </p:sp>
      <p:pic>
        <p:nvPicPr>
          <p:cNvPr id="1026" name="Picture 2" descr="File:NetworkTopology-FullyConnect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36429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5004048" y="4597365"/>
            <a:ext cx="389877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altLang="en-US" sz="1400" dirty="0"/>
              <a:t>https://en.wikipedia.org/wiki/File:NetworkTopology-FullyConnected.png</a:t>
            </a:r>
            <a:endParaRPr lang="el-G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376668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Τοπολογία Πλέγματος (2/2)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dirty="0"/>
              <a:t>Πλεονεκτήματα:</a:t>
            </a:r>
          </a:p>
          <a:p>
            <a:pPr lvl="1"/>
            <a:r>
              <a:rPr lang="el-GR" altLang="en-US" dirty="0"/>
              <a:t>Μηδαμινά ως ελάχιστα προβλήματα κυκλοφορίας</a:t>
            </a:r>
          </a:p>
          <a:p>
            <a:pPr lvl="1"/>
            <a:r>
              <a:rPr lang="el-GR" altLang="en-US" dirty="0"/>
              <a:t>Μέγιστη ασφάλεια</a:t>
            </a:r>
          </a:p>
          <a:p>
            <a:pPr lvl="1"/>
            <a:r>
              <a:rPr lang="el-GR" altLang="en-US" dirty="0"/>
              <a:t>Αξιοπιστία - αχρήστευση μιας γραμμής δεν οδηγεί σε αχρήστευση του συστήματος</a:t>
            </a:r>
          </a:p>
          <a:p>
            <a:pPr lvl="1"/>
            <a:r>
              <a:rPr lang="el-GR" altLang="en-US" dirty="0"/>
              <a:t>Εύκολη ανίχνευση – απομόνωση σφαλμάτων</a:t>
            </a:r>
          </a:p>
          <a:p>
            <a:r>
              <a:rPr lang="el-GR" altLang="en-US" dirty="0"/>
              <a:t>Μειονεκτήματα:</a:t>
            </a:r>
          </a:p>
          <a:p>
            <a:pPr lvl="1"/>
            <a:r>
              <a:rPr lang="el-GR" altLang="en-US" dirty="0"/>
              <a:t>Υψηλό (έως απαγορευτικά) κόστος</a:t>
            </a:r>
          </a:p>
          <a:p>
            <a:pPr lvl="1"/>
            <a:r>
              <a:rPr lang="el-GR" altLang="en-US" dirty="0"/>
              <a:t>Πολυπλοκότητα στην εγκατάσταση λόγω καλωδιώσεων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7962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Τοπολογία Αστέρα (1/2)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Υπάρχει ένας κεντρικός κόμβος</a:t>
            </a:r>
            <a:r>
              <a:rPr lang="en-US" altLang="en-US" dirty="0"/>
              <a:t> (hub)</a:t>
            </a:r>
            <a:r>
              <a:rPr lang="el-GR" altLang="en-US" dirty="0"/>
              <a:t> για τον έλεγχο της κυκλοφορίας και όλες οι συσκευές συνδέονται με αυτόν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2050" name="Picture 2" descr="File:StarNetwork.sv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107346" cy="300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5004048" y="4597365"/>
            <a:ext cx="389877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altLang="en-US" sz="1400" dirty="0"/>
              <a:t>https://en.wikipedia.org/wiki/File:StarNetwork.svg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5116141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Τοπολογία Αστέρα (2/2)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Πλεονεκτήματα:</a:t>
            </a:r>
          </a:p>
          <a:p>
            <a:pPr lvl="1"/>
            <a:r>
              <a:rPr lang="el-GR" altLang="en-US" dirty="0"/>
              <a:t>Μικρό κόστος και πολύ λιγότερες καλωδιώσεις</a:t>
            </a:r>
          </a:p>
          <a:p>
            <a:pPr lvl="1"/>
            <a:r>
              <a:rPr lang="el-GR" altLang="en-US" dirty="0"/>
              <a:t>Καλή λειτουργία στην αναγνώριση και απομόνωση σφαλμάτων</a:t>
            </a:r>
          </a:p>
          <a:p>
            <a:r>
              <a:rPr lang="el-GR" altLang="en-US" dirty="0"/>
              <a:t>Μειονεκτήματα:</a:t>
            </a:r>
          </a:p>
          <a:p>
            <a:pPr lvl="1"/>
            <a:r>
              <a:rPr lang="el-GR" altLang="en-US" dirty="0"/>
              <a:t>Δυσλειτουργία ή καταστροφή του κεντρικού κόμβου οδηγεί σε κατάρρευση του συστήματος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52114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Τοπολογία Διαύλου (1/2)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Υπάρχει ένας κοινός δίαυλος που αποτελεί την ραχοκοκαλιά (</a:t>
            </a:r>
            <a:r>
              <a:rPr lang="en-US" dirty="0"/>
              <a:t>backbone</a:t>
            </a:r>
            <a:r>
              <a:rPr lang="el-GR" dirty="0"/>
              <a:t>) του δικτύου και όλες οι συσκευές είναι συνδεδεμένες σε αυτήν</a:t>
            </a:r>
          </a:p>
          <a:p>
            <a:endParaRPr lang="en-US" dirty="0"/>
          </a:p>
        </p:txBody>
      </p:sp>
      <p:pic>
        <p:nvPicPr>
          <p:cNvPr id="3074" name="Picture 2" descr="File:BusNetwork.sv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2988812" cy="289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5004048" y="4597365"/>
            <a:ext cx="389877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https://en.wikipedia.org/wiki/File:BusNetwork.svg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7166641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Τοπολογία Διαύλου (2/2)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n-US" dirty="0"/>
              <a:t>Πλεονεκτήματα:</a:t>
            </a:r>
          </a:p>
          <a:p>
            <a:pPr lvl="1"/>
            <a:r>
              <a:rPr lang="el-GR" altLang="en-US" dirty="0"/>
              <a:t>Απαιτείται μικρός αριθμός καλωδιώσεων</a:t>
            </a:r>
          </a:p>
          <a:p>
            <a:pPr lvl="1"/>
            <a:r>
              <a:rPr lang="el-GR" altLang="en-US" dirty="0"/>
              <a:t>Γίνεται σχετικά εύκολη διαχείριση της προσθήκης ή απομάκρυνσης συνδέσεων</a:t>
            </a:r>
          </a:p>
          <a:p>
            <a:r>
              <a:rPr lang="el-GR" altLang="en-US" dirty="0"/>
              <a:t>Μειονεκτήματα:</a:t>
            </a:r>
          </a:p>
          <a:p>
            <a:pPr lvl="1"/>
            <a:r>
              <a:rPr lang="el-GR" altLang="en-US" dirty="0"/>
              <a:t>Δυνατότητα σύνδεσης περιορισμένου αριθμού συσκευών</a:t>
            </a:r>
          </a:p>
          <a:p>
            <a:pPr lvl="1"/>
            <a:r>
              <a:rPr lang="el-GR" altLang="en-US" dirty="0"/>
              <a:t>Δυσκολία στην απομόνωση σφαλμάτων και στην ανάκαμψη του δικτύου</a:t>
            </a:r>
          </a:p>
          <a:p>
            <a:pPr lvl="1"/>
            <a:r>
              <a:rPr lang="el-GR" altLang="en-US" dirty="0"/>
              <a:t>Εξασθένιση σήματος ανάλογη με το μήκος του κεντρικού καλωδίου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23120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Τοπολογία Δένδρου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8885"/>
            <a:ext cx="4038600" cy="4525963"/>
          </a:xfrm>
        </p:spPr>
        <p:txBody>
          <a:bodyPr>
            <a:normAutofit/>
          </a:bodyPr>
          <a:lstStyle/>
          <a:p>
            <a:r>
              <a:rPr lang="el-GR" altLang="en-US" dirty="0"/>
              <a:t>Αποτελεί επέκταση της τοπολογίας διαύλου (συνδυασμός Διαύλου με Αστέρα) </a:t>
            </a:r>
            <a:endParaRPr lang="en-US" altLang="en-US" dirty="0"/>
          </a:p>
          <a:p>
            <a:r>
              <a:rPr lang="el-GR" altLang="en-US" dirty="0"/>
              <a:t>Υπάρχει μια κεντρική γραμμή επικοινωνίας διαμέσου της οποίας επικοινωνούν δενδρικά οι υπολογιστές – κόμβοι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8"/>
            <a:ext cx="3371743" cy="2184509"/>
          </a:xfrm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5004048" y="4597365"/>
            <a:ext cx="389877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https://en.wikipedia.org/wiki/Network_topology#/media/File:NetworkTopologies.svg</a:t>
            </a:r>
          </a:p>
        </p:txBody>
      </p:sp>
    </p:spTree>
    <p:extLst>
      <p:ext uri="{BB962C8B-B14F-4D97-AF65-F5344CB8AC3E}">
        <p14:creationId xmlns:p14="http://schemas.microsoft.com/office/powerpoint/2010/main" val="4103956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Τοπολογία Δένδρου (2/2)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dirty="0"/>
              <a:t>Χαρακτηρίζεται από τα ίδια μειονεκτήματα / πλεονεκτήματα με αυτά της τοπολογίας αστέρα</a:t>
            </a:r>
          </a:p>
          <a:p>
            <a:r>
              <a:rPr lang="el-GR" altLang="en-US" dirty="0"/>
              <a:t>Επιπλέον πλεονεκτήματα:</a:t>
            </a:r>
          </a:p>
          <a:p>
            <a:pPr lvl="1"/>
            <a:r>
              <a:rPr lang="el-GR" altLang="en-US" dirty="0"/>
              <a:t>Δυνατότητα σύνδεσης περισσότερων συσκευών σε μεγαλύτερες αποστάσεις</a:t>
            </a:r>
          </a:p>
          <a:p>
            <a:pPr lvl="1"/>
            <a:r>
              <a:rPr lang="el-GR" altLang="en-US" dirty="0"/>
              <a:t>Παροχή υπηρεσιών προτεραιότητας στην αποστολή πληροφοριών</a:t>
            </a:r>
          </a:p>
          <a:p>
            <a:pPr lvl="1"/>
            <a:r>
              <a:rPr lang="el-GR" altLang="en-US" dirty="0"/>
              <a:t>Υποστήριξη από πολλούς παραγωγούς υλικού και λογισμικού</a:t>
            </a:r>
          </a:p>
          <a:p>
            <a:pPr lvl="1"/>
            <a:r>
              <a:rPr lang="el-GR" altLang="en-US" dirty="0"/>
              <a:t>Διασύνδεση σημείου-προς-σημείο μεταξύ των κόμβων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75808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Τοπολογία Δακτυλίου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altLang="en-US" dirty="0"/>
              <a:t>Κάθε συσκευή-κόμβος συνδέεται με μια γραμμή σύνδεσης με τις δύο διπλανές της</a:t>
            </a:r>
          </a:p>
        </p:txBody>
      </p:sp>
      <p:pic>
        <p:nvPicPr>
          <p:cNvPr id="1028" name="Picture 4" descr="https://upload.wikimedia.org/wikipedia/commons/thumb/7/75/RingNetwork.svg/527px-RingNetwork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7638"/>
            <a:ext cx="3236168" cy="31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5004048" y="4597365"/>
            <a:ext cx="389877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https://en.wikipedia.org/wiki/Network_topology#/media/File:RingNetwork.svg</a:t>
            </a:r>
          </a:p>
        </p:txBody>
      </p:sp>
    </p:spTree>
    <p:extLst>
      <p:ext uri="{BB962C8B-B14F-4D97-AF65-F5344CB8AC3E}">
        <p14:creationId xmlns:p14="http://schemas.microsoft.com/office/powerpoint/2010/main" val="18997548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Τοπολογία Δακτυλίου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/>
              <a:t>Πλεονεκτήματα:</a:t>
            </a:r>
          </a:p>
          <a:p>
            <a:pPr lvl="1"/>
            <a:r>
              <a:rPr lang="el-GR" altLang="en-US"/>
              <a:t>Εύκολη εγκατάσταση και αναβάθμιση του συστήματος</a:t>
            </a:r>
          </a:p>
          <a:p>
            <a:pPr lvl="1"/>
            <a:r>
              <a:rPr lang="el-GR" altLang="en-US"/>
              <a:t>Ευκολία στην ανίχνευση και απομόνωση σφαλμάτων</a:t>
            </a:r>
          </a:p>
          <a:p>
            <a:r>
              <a:rPr lang="el-GR" altLang="en-US"/>
              <a:t>Μειονεκτήματα:</a:t>
            </a:r>
          </a:p>
          <a:p>
            <a:pPr lvl="1"/>
            <a:r>
              <a:rPr lang="el-GR" altLang="en-US"/>
              <a:t>Περιορισμένος αριθμός συνδεδεμένων συσκευών</a:t>
            </a:r>
          </a:p>
          <a:p>
            <a:pPr lvl="1"/>
            <a:r>
              <a:rPr lang="el-GR" altLang="en-US"/>
              <a:t>Κίνδυνος κατάρρευσης του συστήματος από την κατάρρευση ενός σταθμού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98127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Υποστηρικτικό Υλικό</a:t>
            </a:r>
            <a:r>
              <a:rPr lang="en-US" altLang="en-US" dirty="0"/>
              <a:t> (2/4)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Μενού επιλογών του δικτυακού τόπου του μαθήματος</a:t>
            </a:r>
          </a:p>
          <a:p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24944"/>
            <a:ext cx="755025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892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Σύνθετες Τοπολογίες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Συνδυασμοί των 5 παραπάνω κύριων τοπολογιών</a:t>
            </a:r>
          </a:p>
          <a:p>
            <a:r>
              <a:rPr lang="el-GR" altLang="en-US" dirty="0"/>
              <a:t>Η μορφή της τοπολογίας εξαρτάται από τις δικτυακές ανάγκες που προκύπτουν κάθε φορά ή από την ύπαρξη ήδη εγκατεστημένων δικτύων διαφορετικών τοπολογιών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277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Σύντομη ανασκόπηση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Πληροφορίες μαθήματος</a:t>
            </a:r>
          </a:p>
          <a:p>
            <a:r>
              <a:rPr lang="el-GR" dirty="0"/>
              <a:t>Περί δικτύων</a:t>
            </a:r>
          </a:p>
          <a:p>
            <a:r>
              <a:rPr lang="el-GR" dirty="0"/>
              <a:t>Μετάδοση δεδομένων</a:t>
            </a:r>
          </a:p>
          <a:p>
            <a:r>
              <a:rPr lang="el-GR" dirty="0"/>
              <a:t>Επικοινωνία ψηφιακών δεδομένων</a:t>
            </a:r>
          </a:p>
          <a:p>
            <a:r>
              <a:rPr lang="el-GR" dirty="0"/>
              <a:t>Τύποι δικτύων</a:t>
            </a:r>
          </a:p>
          <a:p>
            <a:r>
              <a:rPr lang="el-GR" dirty="0"/>
              <a:t>Μέσα μετάδοσης</a:t>
            </a:r>
            <a:endParaRPr lang="en-US" dirty="0"/>
          </a:p>
          <a:p>
            <a:r>
              <a:rPr lang="el-GR" dirty="0"/>
              <a:t>Τοπολογίες Δικτύων</a:t>
            </a:r>
          </a:p>
        </p:txBody>
      </p:sp>
    </p:spTree>
    <p:extLst>
      <p:ext uri="{BB962C8B-B14F-4D97-AF65-F5344CB8AC3E}">
        <p14:creationId xmlns:p14="http://schemas.microsoft.com/office/powerpoint/2010/main" val="28348870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Βιβλιογραφία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u="sng" dirty="0"/>
              <a:t>Σημειώσεις μαθήματος (Κεφάλαιο 1)</a:t>
            </a:r>
          </a:p>
          <a:p>
            <a:r>
              <a:rPr lang="el-GR" u="sng" dirty="0"/>
              <a:t>Βιβλία:</a:t>
            </a:r>
          </a:p>
          <a:p>
            <a:pPr lvl="1"/>
            <a:r>
              <a:rPr lang="el-GR" dirty="0"/>
              <a:t>Δίκτυα Υπολογιστών - Εισαγωγή στη Σύγχρονη Τεχνολογία, </a:t>
            </a:r>
            <a:r>
              <a:rPr lang="en-US" dirty="0" err="1"/>
              <a:t>Ciccarelli</a:t>
            </a:r>
            <a:r>
              <a:rPr lang="en-US" dirty="0"/>
              <a:t> P</a:t>
            </a:r>
            <a:r>
              <a:rPr lang="el-GR" dirty="0"/>
              <a:t>.</a:t>
            </a:r>
            <a:r>
              <a:rPr lang="en-US" dirty="0"/>
              <a:t>,</a:t>
            </a:r>
            <a:r>
              <a:rPr lang="el-GR" dirty="0"/>
              <a:t> </a:t>
            </a:r>
            <a:r>
              <a:rPr lang="en-US" dirty="0"/>
              <a:t>Faulkner C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Τηλεπικοινωνίες και Δίκτυα Υπολογιστών, Αλεξόπουλος Α., </a:t>
            </a:r>
            <a:r>
              <a:rPr lang="el-GR" dirty="0" err="1"/>
              <a:t>Λαγογιάννης</a:t>
            </a:r>
            <a:r>
              <a:rPr lang="el-GR" dirty="0"/>
              <a:t> Γ.</a:t>
            </a:r>
          </a:p>
          <a:p>
            <a:pPr lvl="1"/>
            <a:r>
              <a:rPr lang="en-US" dirty="0"/>
              <a:t>Computer Networks, </a:t>
            </a:r>
            <a:r>
              <a:rPr lang="en-US" dirty="0" err="1"/>
              <a:t>Tanenbaum</a:t>
            </a:r>
            <a:r>
              <a:rPr lang="en-US" dirty="0"/>
              <a:t> S. A</a:t>
            </a:r>
            <a:r>
              <a:rPr lang="el-GR" dirty="0"/>
              <a:t>., </a:t>
            </a:r>
            <a:r>
              <a:rPr lang="en-US" dirty="0"/>
              <a:t>David j. W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n-US" dirty="0"/>
              <a:t>Data And Computer</a:t>
            </a:r>
            <a:r>
              <a:rPr lang="el-GR" dirty="0"/>
              <a:t> </a:t>
            </a:r>
            <a:r>
              <a:rPr lang="en-US" dirty="0"/>
              <a:t>Communications, William Stallings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48870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http://telematics.upatras.gr/ru6/bouras/undergraduate-courses/diktua-dhmosias-xrhshs-kai-diasundesh-diktuwn?language=el</a:t>
            </a:r>
            <a:r>
              <a:rPr lang="el-GR" dirty="0"/>
              <a:t> Δικτυακός τόπος μαθήματος</a:t>
            </a:r>
            <a:r>
              <a:rPr lang="en-US" dirty="0"/>
              <a:t>)</a:t>
            </a:r>
          </a:p>
          <a:p>
            <a:r>
              <a:rPr lang="en-US" dirty="0">
                <a:hlinkClick r:id="rId4"/>
              </a:rPr>
              <a:t>http://ww2.it.nuigalway.ie/staff/pbigioi/ct101/CT101_IntroductionToDataCommunicationsAndNetworking.ppt</a:t>
            </a:r>
            <a:r>
              <a:rPr lang="en-US" dirty="0"/>
              <a:t> (Presentation on </a:t>
            </a:r>
            <a:r>
              <a:rPr lang="en-US" altLang="en-US" dirty="0"/>
              <a:t>Data Communications &amp; Networking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594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4156" y="2420888"/>
            <a:ext cx="8229600" cy="1143000"/>
          </a:xfrm>
        </p:spPr>
        <p:txBody>
          <a:bodyPr/>
          <a:lstStyle/>
          <a:p>
            <a:r>
              <a:rPr lang="el-GR" dirty="0"/>
              <a:t>Ερωτήσεις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724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Υποστηρικτικό Υλικό</a:t>
            </a:r>
            <a:r>
              <a:rPr lang="en-US" altLang="en-US" dirty="0"/>
              <a:t> (3/4)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Εργασίες φοιτητών</a:t>
            </a:r>
          </a:p>
          <a:p>
            <a:endParaRPr lang="el-GR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5472608" cy="39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86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Υποστηρικτικό Υλικό</a:t>
            </a:r>
            <a:r>
              <a:rPr lang="en-US" altLang="en-US" dirty="0"/>
              <a:t> (4/4)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Χρήσιμη βιβλιογραφία στον δικτυακό τόπο</a:t>
            </a:r>
            <a:endParaRPr lang="en-US" sz="2800" dirty="0"/>
          </a:p>
          <a:p>
            <a:endParaRPr lang="el-GR" sz="2400" dirty="0"/>
          </a:p>
          <a:p>
            <a:endParaRPr lang="el-G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60848"/>
            <a:ext cx="4913784" cy="42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2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Συγγράμματα μαθήματος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Τίτλος: Τηλεπικοινωνίες και Δίκτυα Υπολογιστών (</a:t>
            </a:r>
            <a:r>
              <a:rPr lang="en-US" dirty="0"/>
              <a:t>10</a:t>
            </a:r>
            <a:r>
              <a:rPr lang="el-GR" baseline="30000" dirty="0"/>
              <a:t>η</a:t>
            </a:r>
            <a:r>
              <a:rPr lang="el-GR" dirty="0"/>
              <a:t> έκδοση)</a:t>
            </a:r>
          </a:p>
          <a:p>
            <a:pPr lvl="1"/>
            <a:r>
              <a:rPr lang="el-GR" dirty="0"/>
              <a:t>Συγγραφείς: Αλεξόπουλος Αριστείδης, </a:t>
            </a:r>
            <a:r>
              <a:rPr lang="el-GR" dirty="0" err="1"/>
              <a:t>Λαγογιάννης</a:t>
            </a:r>
            <a:r>
              <a:rPr lang="el-GR" dirty="0"/>
              <a:t> Γεώργιος</a:t>
            </a:r>
            <a:endParaRPr lang="en-US" dirty="0"/>
          </a:p>
          <a:p>
            <a:pPr lvl="1"/>
            <a:r>
              <a:rPr lang="el-GR" dirty="0"/>
              <a:t>Έτος: 20</a:t>
            </a:r>
            <a:r>
              <a:rPr lang="en-US" dirty="0"/>
              <a:t>16</a:t>
            </a:r>
            <a:r>
              <a:rPr lang="el-GR" dirty="0"/>
              <a:t>, Εκδόσεις Α. </a:t>
            </a:r>
            <a:r>
              <a:rPr lang="el-GR" dirty="0" err="1"/>
              <a:t>Παπασωτηρίου</a:t>
            </a:r>
            <a:r>
              <a:rPr lang="el-GR" dirty="0"/>
              <a:t> &amp; ΣΙΑ ΟΕ</a:t>
            </a:r>
          </a:p>
        </p:txBody>
      </p:sp>
    </p:spTree>
    <p:extLst>
      <p:ext uri="{BB962C8B-B14F-4D97-AF65-F5344CB8AC3E}">
        <p14:creationId xmlns:p14="http://schemas.microsoft.com/office/powerpoint/2010/main" val="3295126989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2614</TotalTime>
  <Words>2793</Words>
  <Application>Microsoft Office PowerPoint</Application>
  <PresentationFormat>On-screen Show (4:3)</PresentationFormat>
  <Paragraphs>359</Paragraphs>
  <Slides>64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Arial</vt:lpstr>
      <vt:lpstr>Calibri</vt:lpstr>
      <vt:lpstr>1_Θέμα του Office</vt:lpstr>
      <vt:lpstr>ΔΙΚΤΥΑ ΔΗΜΟΣΙΑΣ ΧΡΗΣΗΣ ΚΑΙ ΔΙΑΣΥΝΔΕΣΗ ΔΙΚΤΥΩΝ</vt:lpstr>
      <vt:lpstr>Γενικές Πληροφορίες</vt:lpstr>
      <vt:lpstr>Ύλη Μαθήματος</vt:lpstr>
      <vt:lpstr>Τρόπος Εξέτασης</vt:lpstr>
      <vt:lpstr>Υποστηρικτικό Υλικό (1/4)</vt:lpstr>
      <vt:lpstr>Υποστηρικτικό Υλικό (2/4)</vt:lpstr>
      <vt:lpstr>Υποστηρικτικό Υλικό (3/4)</vt:lpstr>
      <vt:lpstr>Υποστηρικτικό Υλικό (4/4)</vt:lpstr>
      <vt:lpstr>Συγγράμματα μαθήματος</vt:lpstr>
      <vt:lpstr>Περιεχόμενα ενότητας</vt:lpstr>
      <vt:lpstr>Περί Δικτύων</vt:lpstr>
      <vt:lpstr>Γενικό Μοντέλο Επικοινωνιών (1/2)</vt:lpstr>
      <vt:lpstr>Γενικό Μοντέλο Επικοινωνιών (2/2)</vt:lpstr>
      <vt:lpstr>Bandwidth (Εύρος Ζώνης)</vt:lpstr>
      <vt:lpstr>Ρυθμός Μετάδοσης Δεδομένων</vt:lpstr>
      <vt:lpstr>Μετάδοση Δεδομένων (1/3)</vt:lpstr>
      <vt:lpstr>Μετάδοση Δεδομένων (2/3)</vt:lpstr>
      <vt:lpstr>Μετάδοση Δεδομένων (3/3)</vt:lpstr>
      <vt:lpstr>Simplex vs Half duplex vs Full duplex</vt:lpstr>
      <vt:lpstr>Παραμόρφωση και Θόρυβος στη μετάδοση Δεδομένων</vt:lpstr>
      <vt:lpstr>Επικοινωνία Ψηφιακών Δεδομένων</vt:lpstr>
      <vt:lpstr>Ψηφιακή μετάδοση ψηφιακών δεδομένων</vt:lpstr>
      <vt:lpstr>Αναλογική μετάδοση ψηφιακών δεδομένων</vt:lpstr>
      <vt:lpstr>Ασύγχρονη Μετάδοση</vt:lpstr>
      <vt:lpstr>Σύγχρονη Μετάδοση (1/2)</vt:lpstr>
      <vt:lpstr>Σύγχρονη Μετάδοση (2/2)</vt:lpstr>
      <vt:lpstr>Σύγκριση Σύγχρονης και Ασύγχρονης Μετάδοσης</vt:lpstr>
      <vt:lpstr>Τύποι Δικτύων ως προς την γεωγραφική κάλυψη (1/2)</vt:lpstr>
      <vt:lpstr>Τύποι Δικτύων ως προς την γεωγραφική κάλυψη (2/2)</vt:lpstr>
      <vt:lpstr>Παράδειγμα ιεραρχίας δικτύων</vt:lpstr>
      <vt:lpstr>Δημόσια Δίκτυα (1/4)</vt:lpstr>
      <vt:lpstr>Δημόσια Δίκτυα (2/4)</vt:lpstr>
      <vt:lpstr>Δημόσια Δίκτυα (3/4)</vt:lpstr>
      <vt:lpstr>Δημόσια Δίκτυα (4/4)</vt:lpstr>
      <vt:lpstr>Δίκτυα Ευρείας Περιοχής – WAN (1/2)</vt:lpstr>
      <vt:lpstr>Δίκτυα Ευρείας Περιοχής – WAN (2/2)</vt:lpstr>
      <vt:lpstr>Τοπικά Δίκτυα – LAN (1/2)</vt:lpstr>
      <vt:lpstr>Τοπικά Δίκτυα – LAN (2/2)</vt:lpstr>
      <vt:lpstr>Διαφορές WAN – LAN</vt:lpstr>
      <vt:lpstr>WAN / LAN</vt:lpstr>
      <vt:lpstr>Ενσύρματα – Ασύρματα Δίκτυα</vt:lpstr>
      <vt:lpstr>Μέσα Μετάδοσης – Ενσύρματα (1/3)</vt:lpstr>
      <vt:lpstr>Μέσα Μετάδοσης - Ενσύρματα (2/3)</vt:lpstr>
      <vt:lpstr>Μέσα Μετάδοσης - Ενσύρματα (3/3)</vt:lpstr>
      <vt:lpstr>Ομοαξονικό καλώδιο</vt:lpstr>
      <vt:lpstr>Καλώδιο συνεστραμμένου ζεύγους</vt:lpstr>
      <vt:lpstr>Μέσα Μετάδοσης - Ασύρματα (1/2)</vt:lpstr>
      <vt:lpstr>Μέσα Μετάδοσης - Ασύρματα (2/2)</vt:lpstr>
      <vt:lpstr>Τοπολογίες Δικτύων</vt:lpstr>
      <vt:lpstr>Τοπολογία Πλέγματος (1/2)</vt:lpstr>
      <vt:lpstr>Τοπολογία Πλέγματος (2/2)</vt:lpstr>
      <vt:lpstr>Τοπολογία Αστέρα (1/2)</vt:lpstr>
      <vt:lpstr>Τοπολογία Αστέρα (2/2)</vt:lpstr>
      <vt:lpstr>Τοπολογία Διαύλου (1/2)</vt:lpstr>
      <vt:lpstr>Τοπολογία Διαύλου (2/2)</vt:lpstr>
      <vt:lpstr>Τοπολογία Δένδρου (1/2)</vt:lpstr>
      <vt:lpstr>Τοπολογία Δένδρου (2/2)</vt:lpstr>
      <vt:lpstr>Τοπολογία Δακτυλίου (1/2)</vt:lpstr>
      <vt:lpstr>Τοπολογία Δακτυλίου (2/2)</vt:lpstr>
      <vt:lpstr>Σύνθετες Τοπολογίες</vt:lpstr>
      <vt:lpstr>Σύντομη ανασκόπηση</vt:lpstr>
      <vt:lpstr>Βιβλιογραφία</vt:lpstr>
      <vt:lpstr>Links</vt:lpstr>
      <vt:lpstr>Ερωτήσεις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ΚΟΚΚΙΝΟΣ ΒΑΣΙΛΕΙΟΣ</cp:lastModifiedBy>
  <cp:revision>458</cp:revision>
  <dcterms:created xsi:type="dcterms:W3CDTF">2012-09-06T09:03:05Z</dcterms:created>
  <dcterms:modified xsi:type="dcterms:W3CDTF">2022-09-29T08:40:56Z</dcterms:modified>
</cp:coreProperties>
</file>