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50"/>
  </p:notesMasterIdLst>
  <p:sldIdLst>
    <p:sldId id="398" r:id="rId2"/>
    <p:sldId id="262" r:id="rId3"/>
    <p:sldId id="335" r:id="rId4"/>
    <p:sldId id="456" r:id="rId5"/>
    <p:sldId id="457" r:id="rId6"/>
    <p:sldId id="458" r:id="rId7"/>
    <p:sldId id="460" r:id="rId8"/>
    <p:sldId id="459" r:id="rId9"/>
    <p:sldId id="462" r:id="rId10"/>
    <p:sldId id="463" r:id="rId11"/>
    <p:sldId id="464" r:id="rId12"/>
    <p:sldId id="465" r:id="rId13"/>
    <p:sldId id="461" r:id="rId14"/>
    <p:sldId id="466" r:id="rId15"/>
    <p:sldId id="467" r:id="rId16"/>
    <p:sldId id="468" r:id="rId17"/>
    <p:sldId id="469" r:id="rId18"/>
    <p:sldId id="470" r:id="rId19"/>
    <p:sldId id="471" r:id="rId20"/>
    <p:sldId id="472" r:id="rId21"/>
    <p:sldId id="473" r:id="rId22"/>
    <p:sldId id="474" r:id="rId23"/>
    <p:sldId id="477" r:id="rId24"/>
    <p:sldId id="478" r:id="rId25"/>
    <p:sldId id="479" r:id="rId26"/>
    <p:sldId id="475" r:id="rId27"/>
    <p:sldId id="492" r:id="rId28"/>
    <p:sldId id="490" r:id="rId29"/>
    <p:sldId id="480" r:id="rId30"/>
    <p:sldId id="481" r:id="rId31"/>
    <p:sldId id="499" r:id="rId32"/>
    <p:sldId id="500" r:id="rId33"/>
    <p:sldId id="491" r:id="rId34"/>
    <p:sldId id="484" r:id="rId35"/>
    <p:sldId id="483" r:id="rId36"/>
    <p:sldId id="476" r:id="rId37"/>
    <p:sldId id="485" r:id="rId38"/>
    <p:sldId id="486" r:id="rId39"/>
    <p:sldId id="494" r:id="rId40"/>
    <p:sldId id="487" r:id="rId41"/>
    <p:sldId id="495" r:id="rId42"/>
    <p:sldId id="488" r:id="rId43"/>
    <p:sldId id="497" r:id="rId44"/>
    <p:sldId id="496" r:id="rId45"/>
    <p:sldId id="498" r:id="rId46"/>
    <p:sldId id="320" r:id="rId47"/>
    <p:sldId id="455" r:id="rId48"/>
    <p:sldId id="322" r:id="rId4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44" autoAdjust="0"/>
    <p:restoredTop sz="99309" autoAdjust="0"/>
  </p:normalViewPr>
  <p:slideViewPr>
    <p:cSldViewPr>
      <p:cViewPr varScale="1">
        <p:scale>
          <a:sx n="110" d="100"/>
          <a:sy n="110" d="100"/>
        </p:scale>
        <p:origin x="142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commentAuthors" Target="commentAuthors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5/10/2020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53798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1101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08868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/>
              <a:t>Στυλ κύριου υπότιτλου</a:t>
            </a:r>
          </a:p>
        </p:txBody>
      </p:sp>
    </p:spTree>
    <p:extLst>
      <p:ext uri="{BB962C8B-B14F-4D97-AF65-F5344CB8AC3E}">
        <p14:creationId xmlns:p14="http://schemas.microsoft.com/office/powerpoint/2010/main" val="38379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Πρωτόκολλο ΑΤΜ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8" y="6263640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2919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664370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/>
              <a:t>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Πρωτόκολλα</a:t>
            </a:r>
            <a:r>
              <a:rPr lang="el-GR" sz="1000" baseline="0" dirty="0">
                <a:solidFill>
                  <a:srgbClr val="5075BC"/>
                </a:solidFill>
              </a:rPr>
              <a:t> </a:t>
            </a:r>
            <a:r>
              <a:rPr lang="en-US" sz="1000" baseline="0" dirty="0">
                <a:solidFill>
                  <a:srgbClr val="5075BC"/>
                </a:solidFill>
              </a:rPr>
              <a:t>TCP </a:t>
            </a:r>
            <a:r>
              <a:rPr lang="el-GR" sz="1000" baseline="0" dirty="0">
                <a:solidFill>
                  <a:srgbClr val="5075BC"/>
                </a:solidFill>
              </a:rPr>
              <a:t>και </a:t>
            </a:r>
            <a:r>
              <a:rPr lang="en-US" sz="1000" baseline="0" dirty="0">
                <a:solidFill>
                  <a:srgbClr val="5075BC"/>
                </a:solidFill>
              </a:rPr>
              <a:t>UDP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8" y="6263640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020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3051043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Πρωτόκολλο ΑΤΜ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8" y="6263640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558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Πρωτόκολλο ΑΤΜ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11" name="Picture 10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8" y="6263640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5732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Πρωτόκολλο ΑΤΜ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8" y="6263640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9084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0109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/>
              <a:t>Στυλ κύριου τίτλου</a:t>
            </a:r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Πρωτόκολλο ΑΤΜ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8" y="6263640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331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/>
              <a:t>Στυλ κύριου τίτλου</a:t>
            </a:r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Πρωτόκολλο ΑΤΜ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10" name="Picture 9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8" y="6263640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380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1844846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0" r:id="rId12"/>
    <p:sldLayoutId id="2147483661" r:id="rId1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okkinos@cti.g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telematics.upatras.gr/telematics/bouras?language=e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hyperlink" Target="https://el.wikipedia.org/wiki/DHCP" TargetMode="External"/><Relationship Id="rId3" Type="http://schemas.openxmlformats.org/officeDocument/2006/relationships/hyperlink" Target="http://telematics.upatras.gr/telematics/bouras/undergraduate-courses/diktua-dhmosias-xrhshs-kai-diasundesh-diktuwn?language=el" TargetMode="External"/><Relationship Id="rId7" Type="http://schemas.openxmlformats.org/officeDocument/2006/relationships/hyperlink" Target="https://el.wikipedia.org/wiki/Simple_Network_Management_Protoco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l.wikipedia.org/wiki/&#931;&#973;&#963;&#964;&#951;&#956;&#945;_&#927;&#957;&#959;&#956;&#945;&#964;&#959;&#948;&#959;&#963;&#943;&#945;&#962;_&#916;&#953;&#945;&#948;&#953;&#954;&#964;&#973;&#959;&#965;" TargetMode="External"/><Relationship Id="rId5" Type="http://schemas.openxmlformats.org/officeDocument/2006/relationships/hyperlink" Target="https://www.lifewire.com/tcp-headers-and-udp-headers-explained-817970" TargetMode="External"/><Relationship Id="rId4" Type="http://schemas.openxmlformats.org/officeDocument/2006/relationships/hyperlink" Target="https://www.guru99.com/tcp-ip-model.html" TargetMode="Externa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/>
              <a:t>ΔΙΚΤΥΑ ΔΗΜΟΣΙΑΣ ΧΡΗΣΗΣ ΚΑΙ ΔΙΑΣΥΝΔΕΣΗ ΔΙΚΤΥΩΝ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3384822"/>
            <a:ext cx="9144000" cy="3068513"/>
          </a:xfrm>
        </p:spPr>
        <p:txBody>
          <a:bodyPr>
            <a:normAutofit fontScale="92500"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n-US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#</a:t>
            </a:r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5:</a:t>
            </a:r>
            <a:r>
              <a:rPr lang="en-US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/>
              <a:t>Πρωτόκολλα </a:t>
            </a:r>
            <a:r>
              <a:rPr lang="en-US" sz="2800" dirty="0"/>
              <a:t>TCP </a:t>
            </a:r>
            <a:r>
              <a:rPr lang="el-GR" sz="2800" dirty="0"/>
              <a:t>και </a:t>
            </a:r>
            <a:r>
              <a:rPr lang="en-US" sz="2800" dirty="0"/>
              <a:t>UDP</a:t>
            </a:r>
            <a:endParaRPr lang="el-GR" sz="2800" dirty="0"/>
          </a:p>
          <a:p>
            <a:endParaRPr lang="el-GR" sz="2800" dirty="0"/>
          </a:p>
          <a:p>
            <a:r>
              <a:rPr lang="el-GR" sz="2800" dirty="0"/>
              <a:t>Βασίλειος Κόκκινος (εκ μέρους του Καθηγητή Χ. Ι. Μπούρα)</a:t>
            </a:r>
          </a:p>
          <a:p>
            <a:r>
              <a:rPr lang="el-GR" sz="2800" dirty="0"/>
              <a:t>Τμήμα Μηχανικών Η/Υ &amp; Πληροφορικής</a:t>
            </a:r>
            <a:r>
              <a:rPr lang="en-US" sz="2800" dirty="0"/>
              <a:t>, </a:t>
            </a:r>
            <a:r>
              <a:rPr lang="el-GR" sz="2800" dirty="0"/>
              <a:t>Πανεπιστήμιο Πατρών</a:t>
            </a:r>
          </a:p>
          <a:p>
            <a:r>
              <a:rPr lang="en-US" sz="2800" dirty="0"/>
              <a:t>email: </a:t>
            </a:r>
            <a:r>
              <a:rPr lang="en-US" sz="2800" dirty="0">
                <a:hlinkClick r:id="rId3"/>
              </a:rPr>
              <a:t>kokkinos@cti.gr</a:t>
            </a:r>
            <a:r>
              <a:rPr lang="el-GR" sz="2800" dirty="0"/>
              <a:t>, </a:t>
            </a:r>
            <a:endParaRPr lang="en-US" sz="2800" dirty="0"/>
          </a:p>
          <a:p>
            <a:r>
              <a:rPr lang="en-US" sz="2800" dirty="0"/>
              <a:t>site: </a:t>
            </a:r>
            <a:r>
              <a:rPr lang="en-US" sz="2800" dirty="0">
                <a:hlinkClick r:id="rId4"/>
              </a:rPr>
              <a:t>http://telematics.upatras.gr/telematics/bouras?language=el</a:t>
            </a:r>
            <a:endParaRPr lang="en-US" sz="2800" dirty="0"/>
          </a:p>
          <a:p>
            <a:endParaRPr lang="el-GR" sz="2800" dirty="0"/>
          </a:p>
        </p:txBody>
      </p:sp>
      <p:pic>
        <p:nvPicPr>
          <p:cNvPr id="6" name="Picture 5" descr="Λογότυπος ΠΠ Κάθετος Έγχρωμος  (JPEG)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10296"/>
            <a:ext cx="3657600" cy="132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9030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Επίπεδο Μεταφοράς (3/3)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l-GR" altLang="en-US" u="sng" dirty="0"/>
              <a:t>Λειτουργίες</a:t>
            </a:r>
            <a:r>
              <a:rPr lang="en-US" altLang="en-US" u="sng" dirty="0"/>
              <a:t>:</a:t>
            </a:r>
          </a:p>
          <a:p>
            <a:pPr lvl="1">
              <a:lnSpc>
                <a:spcPct val="90000"/>
              </a:lnSpc>
            </a:pPr>
            <a:r>
              <a:rPr lang="el-GR" altLang="en-US" dirty="0"/>
              <a:t>Χωρίζει το μήνυμα που λαμβάνεται από το Επίπεδο Συνεδρίας (</a:t>
            </a:r>
            <a:r>
              <a:rPr lang="en-US" altLang="en-US" dirty="0"/>
              <a:t>Session Layer)</a:t>
            </a:r>
            <a:r>
              <a:rPr lang="el-GR" altLang="en-US" dirty="0"/>
              <a:t> σε τμήματα και τα αριθμεί για να κάνει μια ακολουθία</a:t>
            </a:r>
          </a:p>
          <a:p>
            <a:pPr lvl="1">
              <a:lnSpc>
                <a:spcPct val="90000"/>
              </a:lnSpc>
            </a:pPr>
            <a:r>
              <a:rPr lang="el-GR" altLang="en-US" dirty="0"/>
              <a:t>Το Επίπεδο Μεταφοράς διασφαλίζει ότι το μήνυμα παραδίδεται στη σωστή διαδικασία στο μηχάνημα προορισμού</a:t>
            </a:r>
          </a:p>
          <a:p>
            <a:pPr lvl="1">
              <a:lnSpc>
                <a:spcPct val="90000"/>
              </a:lnSpc>
            </a:pPr>
            <a:r>
              <a:rPr lang="el-GR" altLang="en-US" dirty="0"/>
              <a:t>Εξασφαλίζει επίσης ότι ολόκληρο το μήνυμα φτάνει χωρίς κανένα άλλο σφάλμα</a:t>
            </a:r>
          </a:p>
          <a:p>
            <a:pPr lvl="1">
              <a:lnSpc>
                <a:spcPct val="90000"/>
              </a:lnSpc>
            </a:pPr>
            <a:r>
              <a:rPr lang="el-GR" altLang="en-US" dirty="0"/>
              <a:t>Αν προκύψει το οποιοδήποτε λάθος, το μήνυμα μεταδίδεται ξανά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64309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Επίπεδο Δικτύου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To </a:t>
            </a:r>
            <a:r>
              <a:rPr lang="el-GR" altLang="en-US" u="sng" dirty="0"/>
              <a:t>Επίπεδο Δικτύου</a:t>
            </a:r>
            <a:r>
              <a:rPr lang="en-US" altLang="en-US" u="sng" dirty="0"/>
              <a:t> (Network Layer)</a:t>
            </a:r>
            <a:r>
              <a:rPr lang="el-GR" altLang="en-US" dirty="0"/>
              <a:t> είναι το 2</a:t>
            </a:r>
            <a:r>
              <a:rPr lang="el-GR" altLang="en-US" baseline="30000" dirty="0"/>
              <a:t>ο</a:t>
            </a:r>
            <a:r>
              <a:rPr lang="el-GR" altLang="en-US" dirty="0"/>
              <a:t> επίπεδο του μοντέλου TCP / IP </a:t>
            </a:r>
          </a:p>
          <a:p>
            <a:pPr>
              <a:lnSpc>
                <a:spcPct val="90000"/>
              </a:lnSpc>
            </a:pPr>
            <a:r>
              <a:rPr lang="el-GR" altLang="en-US" dirty="0"/>
              <a:t>Στέλνει τα πακέτα από οποιοδήποτε δίκτυο, και οποιονδήποτε υπολογιστή ακόμα φτάνει στον προορισμό, ανεξάρτητα από τη διαδρομή που ακολουθούν</a:t>
            </a:r>
          </a:p>
          <a:p>
            <a:pPr>
              <a:lnSpc>
                <a:spcPct val="90000"/>
              </a:lnSpc>
            </a:pPr>
            <a:r>
              <a:rPr lang="el-GR" altLang="en-US" dirty="0"/>
              <a:t>Προσφέρει τη λειτουργική και διαδικαστική μέθοδο για τη μεταφορά αλληλουχιών δεδομένων μεταβλητού μήκους από τον ένα κόμβο στον άλλο με τη βοήθεια διαφόρων δικτύων</a:t>
            </a:r>
          </a:p>
          <a:p>
            <a:pPr>
              <a:lnSpc>
                <a:spcPct val="90000"/>
              </a:lnSpc>
            </a:pPr>
            <a:r>
              <a:rPr lang="el-GR" altLang="en-US" dirty="0"/>
              <a:t>Η παράδοση μηνυμάτων στο Επίπεδο Δικτύου δεν παρέχει καμία εγγύηση ως αξιόπιστο πρωτόκολλο επιπέδου δικτύου</a:t>
            </a:r>
          </a:p>
          <a:p>
            <a:pPr>
              <a:lnSpc>
                <a:spcPct val="90000"/>
              </a:lnSpc>
            </a:pPr>
            <a:r>
              <a:rPr lang="el-GR" altLang="en-US" dirty="0"/>
              <a:t>Τα πρωτόκολλα διαχείρισης επιπέδου που ανήκουν στο επίπεδο δικτύου είναι:</a:t>
            </a:r>
          </a:p>
          <a:p>
            <a:pPr lvl="1">
              <a:lnSpc>
                <a:spcPct val="90000"/>
              </a:lnSpc>
            </a:pPr>
            <a:r>
              <a:rPr lang="el-GR" altLang="en-US" dirty="0"/>
              <a:t>Πρωτόκολλα δρομολόγησης (</a:t>
            </a:r>
            <a:r>
              <a:rPr lang="en-US" altLang="en-US" dirty="0"/>
              <a:t>Routing Protocols)</a:t>
            </a:r>
            <a:endParaRPr lang="el-GR" altLang="en-US" dirty="0"/>
          </a:p>
          <a:p>
            <a:pPr lvl="1">
              <a:lnSpc>
                <a:spcPct val="90000"/>
              </a:lnSpc>
            </a:pPr>
            <a:r>
              <a:rPr lang="el-GR" altLang="en-US" dirty="0"/>
              <a:t>Διαχείριση ομάδας πολλαπλών διανομέων</a:t>
            </a:r>
            <a:r>
              <a:rPr lang="en-US" altLang="en-US" dirty="0"/>
              <a:t> (Multicast Group Management)</a:t>
            </a:r>
            <a:endParaRPr lang="el-GR" altLang="en-US" dirty="0"/>
          </a:p>
          <a:p>
            <a:pPr lvl="1">
              <a:lnSpc>
                <a:spcPct val="90000"/>
              </a:lnSpc>
            </a:pPr>
            <a:r>
              <a:rPr lang="el-GR" altLang="en-US" dirty="0"/>
              <a:t>Εκχώρηση διεύθυνσης επιπέδου δικτύου</a:t>
            </a:r>
            <a:r>
              <a:rPr lang="en-US" altLang="en-US" dirty="0"/>
              <a:t> (Network-layer address assignment)</a:t>
            </a:r>
          </a:p>
        </p:txBody>
      </p:sp>
    </p:spTree>
    <p:extLst>
      <p:ext uri="{BB962C8B-B14F-4D97-AF65-F5344CB8AC3E}">
        <p14:creationId xmlns:p14="http://schemas.microsoft.com/office/powerpoint/2010/main" val="67499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Επίπεδο Συνεδρίας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el-GR" altLang="en-US" dirty="0"/>
              <a:t>Το </a:t>
            </a:r>
            <a:r>
              <a:rPr lang="el-GR" altLang="en-US" u="sng" dirty="0"/>
              <a:t>Επίπεδο Συνεδρίας (</a:t>
            </a:r>
            <a:r>
              <a:rPr lang="en-US" altLang="en-US" u="sng" dirty="0"/>
              <a:t>Network Interface Layer)</a:t>
            </a:r>
            <a:r>
              <a:rPr lang="en-US" altLang="en-US" dirty="0"/>
              <a:t> </a:t>
            </a:r>
            <a:r>
              <a:rPr lang="el-GR" altLang="en-US" dirty="0"/>
              <a:t>ονομάζεται επίσης και Επίπεδο Πρόσβασης Δικτύου </a:t>
            </a:r>
          </a:p>
          <a:p>
            <a:pPr>
              <a:lnSpc>
                <a:spcPct val="90000"/>
              </a:lnSpc>
            </a:pPr>
            <a:r>
              <a:rPr lang="el-GR" altLang="en-US" dirty="0"/>
              <a:t>Καθορίζει τις λεπτομέρειες σχετικά με τον τρόπο αποστολής των δεδομένων μέσω του δικτύου</a:t>
            </a:r>
          </a:p>
          <a:p>
            <a:pPr>
              <a:lnSpc>
                <a:spcPct val="90000"/>
              </a:lnSpc>
            </a:pPr>
            <a:r>
              <a:rPr lang="el-GR" altLang="en-US" dirty="0"/>
              <a:t>Ορίζει το πώς τα </a:t>
            </a:r>
            <a:r>
              <a:rPr lang="el-GR" altLang="en-US" dirty="0" err="1"/>
              <a:t>bit</a:t>
            </a:r>
            <a:r>
              <a:rPr lang="en-US" altLang="en-US" dirty="0"/>
              <a:t>s</a:t>
            </a:r>
            <a:r>
              <a:rPr lang="el-GR" altLang="en-US" dirty="0"/>
              <a:t> πρέπει να σηματοδοτούνται οπτικά από συσκευές υλικού που διασυνδέονται απευθείας με ένα μέσο δικτύου</a:t>
            </a:r>
            <a:r>
              <a:rPr lang="en-US" altLang="en-US" dirty="0"/>
              <a:t> </a:t>
            </a:r>
            <a:r>
              <a:rPr lang="el-GR" altLang="en-US" dirty="0"/>
              <a:t>(π.χ. ομοαξονικά, οπτικά, ομοαξονικά, ίνες ή καλώδια συνεστραμμένου ζεύγους)</a:t>
            </a:r>
          </a:p>
          <a:p>
            <a:pPr>
              <a:lnSpc>
                <a:spcPct val="90000"/>
              </a:lnSpc>
            </a:pPr>
            <a:r>
              <a:rPr lang="el-GR" altLang="en-US" dirty="0"/>
              <a:t>Είναι ένας συνδυασμός της γραμμής δεδομένων και ορίζεται μοντέλου OSI</a:t>
            </a:r>
          </a:p>
          <a:p>
            <a:pPr>
              <a:lnSpc>
                <a:spcPct val="90000"/>
              </a:lnSpc>
            </a:pPr>
            <a:r>
              <a:rPr lang="el-GR" altLang="en-US" dirty="0"/>
              <a:t>Αυτό το επίπεδο καθορίζει τον τρόπο με τον οποίο τα δεδομένα πρέπει να αποστέλλονται φυσικά μέσω του δικτύου </a:t>
            </a:r>
          </a:p>
          <a:p>
            <a:pPr>
              <a:lnSpc>
                <a:spcPct val="90000"/>
              </a:lnSpc>
            </a:pPr>
            <a:r>
              <a:rPr lang="el-GR" altLang="en-US" dirty="0"/>
              <a:t>Είναι επίσης υπεύθυνο για τη μετάδοση των δεδομένων μεταξύ δύο συσκευών στο ίδιο δίκτυο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3276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Ιεραρχικές διαφορές </a:t>
            </a:r>
            <a:r>
              <a:rPr lang="en-US" altLang="en-US" dirty="0"/>
              <a:t>OSI </a:t>
            </a:r>
            <a:r>
              <a:rPr lang="el-GR" altLang="en-US" dirty="0"/>
              <a:t>και </a:t>
            </a:r>
            <a:r>
              <a:rPr lang="en-US" altLang="en-US" dirty="0"/>
              <a:t>TCP/IP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261" y="1780245"/>
            <a:ext cx="4537502" cy="3662412"/>
          </a:xfrm>
        </p:spPr>
      </p:pic>
      <p:sp>
        <p:nvSpPr>
          <p:cNvPr id="5" name="Text Placeholder 2"/>
          <p:cNvSpPr txBox="1">
            <a:spLocks/>
          </p:cNvSpPr>
          <p:nvPr/>
        </p:nvSpPr>
        <p:spPr>
          <a:xfrm>
            <a:off x="1187624" y="5805264"/>
            <a:ext cx="6984776" cy="52234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1800" dirty="0"/>
              <a:t>Ιεραρχικές διαφορές </a:t>
            </a:r>
            <a:r>
              <a:rPr lang="en-US" sz="1800" dirty="0"/>
              <a:t>OSI </a:t>
            </a:r>
            <a:r>
              <a:rPr lang="el-GR" sz="1800" dirty="0"/>
              <a:t>και </a:t>
            </a:r>
            <a:r>
              <a:rPr lang="en-US" sz="1800" dirty="0"/>
              <a:t>TCP/IP (</a:t>
            </a:r>
            <a:r>
              <a:rPr lang="en-US" sz="1600" dirty="0"/>
              <a:t>source: https://www.guru99.com/tcp-ip-model.html</a:t>
            </a:r>
            <a:r>
              <a:rPr lang="en-US" sz="1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72618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πρωτόκολλο </a:t>
            </a:r>
            <a:r>
              <a:rPr lang="en-US" dirty="0"/>
              <a:t>TCP</a:t>
            </a:r>
            <a:r>
              <a:rPr lang="el-GR" dirty="0"/>
              <a:t> (1/3)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To </a:t>
            </a:r>
            <a:r>
              <a:rPr lang="el-GR" dirty="0"/>
              <a:t>TCP κάνει πολύ λίγες υποθέσεις σχετικά με την αξιοπιστία των πρωτοκόλλων επικοινωνίας που βρίσκονται ιεραρχικά κάτω από αυτό 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l-GR" dirty="0"/>
              <a:t>Το μόνο που θεωρεί είναι πως μπορεί να έχει ένα απλό, πιθανόν αναξιόπιστο </a:t>
            </a:r>
            <a:r>
              <a:rPr lang="el-GR" dirty="0" err="1"/>
              <a:t>datagram</a:t>
            </a:r>
            <a:r>
              <a:rPr lang="el-GR" dirty="0"/>
              <a:t> </a:t>
            </a:r>
            <a:r>
              <a:rPr lang="el-GR" dirty="0" err="1"/>
              <a:t>service</a:t>
            </a:r>
            <a:r>
              <a:rPr lang="el-GR" dirty="0"/>
              <a:t> από τα χαμηλότερου επιπέδου πρωτόκολλα και έτσι είναι ικανό να λειτουργεί αποδοτικά πάνω από ένα ευρύ φάσμα συστημάτων επικοινωνίας 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l-GR" dirty="0"/>
              <a:t>Για παράδειγμα το TCP μπορεί να υλοποιηθεί για χρήση</a:t>
            </a:r>
            <a:r>
              <a:rPr lang="en-US" dirty="0"/>
              <a:t> </a:t>
            </a:r>
            <a:r>
              <a:rPr lang="el-GR" dirty="0"/>
              <a:t>σε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</a:pPr>
            <a:r>
              <a:rPr lang="el-GR" dirty="0"/>
              <a:t>μία </a:t>
            </a:r>
            <a:r>
              <a:rPr lang="el-GR" dirty="0" err="1"/>
              <a:t>dial-up</a:t>
            </a:r>
            <a:r>
              <a:rPr lang="el-GR" dirty="0"/>
              <a:t> τηλεφωνική γραμμή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l-GR" dirty="0"/>
              <a:t>ένα τοπικό δίκτυο (LAN)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l-GR" dirty="0"/>
              <a:t>ένα δίκτυο οπτικών ινών υψηλής ταχύτητας (High </a:t>
            </a:r>
            <a:r>
              <a:rPr lang="el-GR" dirty="0" err="1"/>
              <a:t>speed</a:t>
            </a:r>
            <a:r>
              <a:rPr lang="el-GR" dirty="0"/>
              <a:t> </a:t>
            </a:r>
            <a:r>
              <a:rPr lang="el-GR" dirty="0" err="1"/>
              <a:t>fiber</a:t>
            </a:r>
            <a:r>
              <a:rPr lang="el-GR" dirty="0"/>
              <a:t> </a:t>
            </a:r>
            <a:r>
              <a:rPr lang="el-GR" dirty="0" err="1"/>
              <a:t>optic</a:t>
            </a:r>
            <a:r>
              <a:rPr lang="el-GR" dirty="0"/>
              <a:t> </a:t>
            </a:r>
            <a:r>
              <a:rPr lang="el-GR" dirty="0" err="1"/>
              <a:t>network</a:t>
            </a:r>
            <a:r>
              <a:rPr lang="el-GR" dirty="0"/>
              <a:t>)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l-GR" dirty="0"/>
              <a:t>ένα διασκορπισμένο δίκτυο χαμηλής ταχύτητας (</a:t>
            </a:r>
            <a:r>
              <a:rPr lang="en-US" dirty="0" err="1"/>
              <a:t>L</a:t>
            </a:r>
            <a:r>
              <a:rPr lang="el-GR" dirty="0" err="1"/>
              <a:t>ong-haul</a:t>
            </a:r>
            <a:r>
              <a:rPr lang="el-GR" dirty="0"/>
              <a:t> </a:t>
            </a:r>
            <a:r>
              <a:rPr lang="el-GR" dirty="0" err="1"/>
              <a:t>network</a:t>
            </a:r>
            <a:r>
              <a:rPr lang="el-GR" dirty="0"/>
              <a:t>)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83662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πρωτόκολλο </a:t>
            </a:r>
            <a:r>
              <a:rPr lang="en-US" dirty="0"/>
              <a:t>TCP</a:t>
            </a:r>
            <a:r>
              <a:rPr lang="el-GR" dirty="0"/>
              <a:t> 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dirty="0"/>
              <a:t>Το TCP προσδιορίζει τη μορφή των δεδομένων και των πληροφοριών ελέγχου που πρέπει δύο υπολογιστές να ανταλλάσσουν</a:t>
            </a:r>
          </a:p>
          <a:p>
            <a:pPr>
              <a:lnSpc>
                <a:spcPct val="90000"/>
              </a:lnSpc>
            </a:pPr>
            <a:r>
              <a:rPr lang="el-GR" dirty="0"/>
              <a:t>Σκοπός είναι η επίτευξη μιας αξιόπιστης μεταφοράς δεδομένων καθώς και τις διαδικασίες που οι υπολογιστές χρησιμοποιούν για να εξασφαλίσουν πως τα δεδομένα μεταδίδονται/λαμβάνονται σωστά.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67461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πρωτόκολλο </a:t>
            </a:r>
            <a:r>
              <a:rPr lang="en-US" dirty="0"/>
              <a:t>TCP</a:t>
            </a:r>
            <a:r>
              <a:rPr lang="el-GR" dirty="0"/>
              <a:t> (3/3)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Επίσης, προσδιορίζει τους τρόπους με τους οποίους: </a:t>
            </a:r>
          </a:p>
          <a:p>
            <a:pPr lvl="1"/>
            <a:r>
              <a:rPr lang="el-GR" sz="2600" dirty="0"/>
              <a:t>Το λογικό του πρωτοκόλλου ξεχωρίζει πολλούς παραλήπτες σε μια δεδομένη μηχανή. </a:t>
            </a:r>
          </a:p>
          <a:p>
            <a:pPr lvl="1"/>
            <a:r>
              <a:rPr lang="el-GR" sz="2600" dirty="0"/>
              <a:t>Οι υπολογιστές που επικοινωνούν επαναφέρονται σε σωστή λειτουργία μετά από σφάλματα όπως χαμένα, κατεστραμμένα ή πολλαπλά πακέτα. </a:t>
            </a:r>
          </a:p>
          <a:p>
            <a:pPr lvl="1"/>
            <a:r>
              <a:rPr lang="el-GR" sz="2600" dirty="0"/>
              <a:t>Δύο μηχανές </a:t>
            </a:r>
            <a:r>
              <a:rPr lang="el-GR" sz="2600" dirty="0" err="1"/>
              <a:t>αρχικοποιούν</a:t>
            </a:r>
            <a:r>
              <a:rPr lang="el-GR" sz="2600" dirty="0"/>
              <a:t> μία μεταφορά ακολουθίας (</a:t>
            </a:r>
            <a:r>
              <a:rPr lang="el-GR" sz="2600" dirty="0" err="1"/>
              <a:t>stream</a:t>
            </a:r>
            <a:r>
              <a:rPr lang="el-GR" sz="2600" dirty="0"/>
              <a:t> </a:t>
            </a:r>
            <a:r>
              <a:rPr lang="el-GR" sz="2600" dirty="0" err="1"/>
              <a:t>transfer</a:t>
            </a:r>
            <a:r>
              <a:rPr lang="el-GR" sz="2600" dirty="0"/>
              <a:t>) και συμφωνούν για το τέλος αυτής. </a:t>
            </a:r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84177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Θύρες Πρωτοκόλλου (1/4)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Ένα βασικό χαρακτηριστικό του TCP είναι ότι επιτρέπει σε πολλά προγράμματα εφαρμογών να χρησιμοποιούν τις υπηρεσίες του ταυτόχρονα, πάνω από το ίδιο φυσικό μέσο</a:t>
            </a:r>
          </a:p>
          <a:p>
            <a:r>
              <a:rPr lang="el-GR" dirty="0"/>
              <a:t>Επίσης, είναι το ίδιο υπεύθυνο για την από-</a:t>
            </a:r>
            <a:r>
              <a:rPr lang="el-GR" dirty="0" err="1"/>
              <a:t>πολύπλεξη</a:t>
            </a:r>
            <a:r>
              <a:rPr lang="el-GR" dirty="0"/>
              <a:t> (</a:t>
            </a:r>
            <a:r>
              <a:rPr lang="el-GR" dirty="0" err="1"/>
              <a:t>demultiplexing</a:t>
            </a:r>
            <a:r>
              <a:rPr lang="el-GR" dirty="0"/>
              <a:t>) της εισερχόμενης TCP κυκλοφορίας και την κατανομή της στα προγράμματα (διαδικασίες)</a:t>
            </a:r>
          </a:p>
        </p:txBody>
      </p:sp>
    </p:spTree>
    <p:extLst>
      <p:ext uri="{BB962C8B-B14F-4D97-AF65-F5344CB8AC3E}">
        <p14:creationId xmlns:p14="http://schemas.microsoft.com/office/powerpoint/2010/main" val="22019409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Θύρες Πρωτοκόλλου (2/4)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Για την επίτευξη των παραπάνω, δεν θεωρεί σαν τελικό παραλήπτη των μηνυμάτων τις διαδικασίες αλλά, κάθε μηχανή περιέχει ένα σύνολο από σημεία προορισμού που ονομάζονται θύρες πρωτοκόλλου (</a:t>
            </a:r>
            <a:r>
              <a:rPr lang="el-GR" dirty="0" err="1"/>
              <a:t>protocol</a:t>
            </a:r>
            <a:r>
              <a:rPr lang="el-GR" dirty="0"/>
              <a:t> </a:t>
            </a:r>
            <a:r>
              <a:rPr lang="el-GR" dirty="0" err="1"/>
              <a:t>ports</a:t>
            </a:r>
            <a:r>
              <a:rPr lang="el-GR" dirty="0"/>
              <a:t>)</a:t>
            </a:r>
          </a:p>
          <a:p>
            <a:r>
              <a:rPr lang="el-GR" dirty="0"/>
              <a:t>Οι θύρες πρωτοκόλλου προσδιορίζουν τον τελικό προορισμό σε μία μηχανή</a:t>
            </a:r>
          </a:p>
        </p:txBody>
      </p:sp>
    </p:spTree>
    <p:extLst>
      <p:ext uri="{BB962C8B-B14F-4D97-AF65-F5344CB8AC3E}">
        <p14:creationId xmlns:p14="http://schemas.microsoft.com/office/powerpoint/2010/main" val="33855565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Θύρες Πρωτοκόλλου (3/4)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Κάθε θύρα πρωτοκόλλου προσδιορίζεται από έναν θετικό ακέραιο και είναι μοναδικό σε κάθε μηχανή </a:t>
            </a:r>
          </a:p>
          <a:p>
            <a:r>
              <a:rPr lang="el-GR" dirty="0"/>
              <a:t>Το τοπικό λειτουργικό σύστημα διαλέγει έναν μηχανισμό τον οποίο χρησιμοποιούν οι διαδικασίες για να προσδιορίσουν ή να προσπελάσουν μια θύρα</a:t>
            </a:r>
          </a:p>
          <a:p>
            <a:r>
              <a:rPr lang="el-GR" dirty="0"/>
              <a:t>Τα περισσότερα λειτουργικά συστήματα παρέχουν σύγχρονη προσπέλαση στις θύρες </a:t>
            </a:r>
          </a:p>
          <a:p>
            <a:r>
              <a:rPr lang="el-GR" dirty="0"/>
              <a:t>Το τμήμα του </a:t>
            </a:r>
            <a:r>
              <a:rPr lang="el-GR" dirty="0" err="1"/>
              <a:t>software</a:t>
            </a:r>
            <a:r>
              <a:rPr lang="el-GR" dirty="0"/>
              <a:t> συστήματος που υλοποιεί το πρωτόκολλο, τοποθετεί σε μια ουρά τα πακέτα που καταφθάνουν για μια θύρα, μέχρις ότου μια διαδικασία τα παραλαμβάνει και τα χρησιμοποιεί.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73219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Περιεχόμενα ενότητας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Εισαγωγή</a:t>
            </a:r>
          </a:p>
          <a:p>
            <a:r>
              <a:rPr lang="el-GR" altLang="en-US" dirty="0"/>
              <a:t>Επίπεδα </a:t>
            </a:r>
            <a:r>
              <a:rPr lang="en-US" altLang="en-US" dirty="0"/>
              <a:t>TCP/IP</a:t>
            </a:r>
          </a:p>
          <a:p>
            <a:r>
              <a:rPr lang="el-GR" altLang="en-US" dirty="0"/>
              <a:t>Πρωτόκολλο </a:t>
            </a:r>
            <a:r>
              <a:rPr lang="en-US" altLang="en-US" dirty="0"/>
              <a:t>TCP</a:t>
            </a:r>
            <a:endParaRPr lang="el-GR" altLang="en-US" dirty="0"/>
          </a:p>
          <a:p>
            <a:r>
              <a:rPr lang="el-GR" altLang="en-US" dirty="0"/>
              <a:t>Πρωτόκολλο </a:t>
            </a:r>
            <a:r>
              <a:rPr lang="en-US" altLang="en-US" dirty="0"/>
              <a:t>UDP</a:t>
            </a:r>
          </a:p>
          <a:p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30382952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Θύρες Πρωτοκόλλου (4/4)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/>
              <a:t>Ομοίως, το λειτουργικό σύστημα μπλοκάρει διαδικασίες που προσπαθούν να πάρουν δεδομένα από πακέτα που αναφέρονται σε μια θύρα, μέχρις ότου ένα πακέτο-μηνύματος καταφτάσει</a:t>
            </a:r>
          </a:p>
          <a:p>
            <a:r>
              <a:rPr lang="el-GR" dirty="0"/>
              <a:t>Οι αριθμοί που υποδηλώνουν θύρες πρωτοκόλλων είναι μοναδικοί στην ίδια μηχανή, όχι όμως και σε διαφορετικούς υπολογιστές που βρίσκονται μέσα στο Internet</a:t>
            </a:r>
          </a:p>
          <a:p>
            <a:r>
              <a:rPr lang="el-GR" dirty="0"/>
              <a:t>Για να προσδιορίσουμε μοναδικά τον τελικό παραλήπτη μίας TCP κυκλοφορίας, χρησιμοποιούμε </a:t>
            </a:r>
          </a:p>
          <a:p>
            <a:pPr lvl="1"/>
            <a:r>
              <a:rPr lang="el-GR" dirty="0"/>
              <a:t>την Internet διεύθυνση του κόμβου-παραλήπτη και </a:t>
            </a:r>
          </a:p>
          <a:p>
            <a:pPr lvl="1"/>
            <a:r>
              <a:rPr lang="el-GR" dirty="0"/>
              <a:t>τον αριθμό της TCP θύρας. </a:t>
            </a:r>
          </a:p>
          <a:p>
            <a:r>
              <a:rPr lang="el-GR" dirty="0"/>
              <a:t>Η συνένωση αυτών των δύο, ορίζει ένα </a:t>
            </a:r>
            <a:r>
              <a:rPr lang="el-GR" dirty="0" err="1"/>
              <a:t>socket</a:t>
            </a:r>
            <a:r>
              <a:rPr lang="el-GR" dirty="0"/>
              <a:t> το οποίο και είναι μοναδικό σε όλο το Internet </a:t>
            </a:r>
          </a:p>
        </p:txBody>
      </p:sp>
    </p:spTree>
    <p:extLst>
      <p:ext uri="{BB962C8B-B14F-4D97-AF65-F5344CB8AC3E}">
        <p14:creationId xmlns:p14="http://schemas.microsoft.com/office/powerpoint/2010/main" val="6068622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Μοντέλο Λειτουργίας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Οι διεργασίες μεταδίδουν δεδομένα καλώντας το TCP και δίνοντάς του </a:t>
            </a:r>
            <a:r>
              <a:rPr lang="el-GR" dirty="0" err="1"/>
              <a:t>buffers</a:t>
            </a:r>
            <a:r>
              <a:rPr lang="el-GR" dirty="0"/>
              <a:t> δεδομένων σαν παραμέτρους </a:t>
            </a:r>
          </a:p>
          <a:p>
            <a:r>
              <a:rPr lang="el-GR" dirty="0"/>
              <a:t>Το TCP ομαδοποιεί τα δεδομένα αυτά σε κομμάτια (</a:t>
            </a:r>
            <a:r>
              <a:rPr lang="el-GR" dirty="0" err="1"/>
              <a:t>segments</a:t>
            </a:r>
            <a:r>
              <a:rPr lang="el-GR" dirty="0"/>
              <a:t>) και καλεί το Internet </a:t>
            </a:r>
            <a:r>
              <a:rPr lang="el-GR" dirty="0" err="1"/>
              <a:t>module</a:t>
            </a:r>
            <a:r>
              <a:rPr lang="el-GR" dirty="0"/>
              <a:t> για να μεταδώσει κάθε κομμάτι στο TCP-παραλήπτη </a:t>
            </a:r>
          </a:p>
          <a:p>
            <a:r>
              <a:rPr lang="el-GR" dirty="0"/>
              <a:t>Το </a:t>
            </a:r>
            <a:r>
              <a:rPr lang="en-US" dirty="0"/>
              <a:t>module</a:t>
            </a:r>
            <a:r>
              <a:rPr lang="el-GR" dirty="0"/>
              <a:t> τοποθετεί τα δεδομένα από ένα λαμβανόμενο κομμάτι στην περιοχή της μνήμης του χρήστη-παραλήπτη (</a:t>
            </a:r>
            <a:r>
              <a:rPr lang="el-GR" dirty="0" err="1"/>
              <a:t>user-buffer</a:t>
            </a:r>
            <a:r>
              <a:rPr lang="el-GR" dirty="0"/>
              <a:t>) και τον ειδοποιεί για την άφιξη των δεδομένων </a:t>
            </a:r>
          </a:p>
          <a:p>
            <a:r>
              <a:rPr lang="el-GR" dirty="0"/>
              <a:t>Επίσης, τα δύο </a:t>
            </a:r>
            <a:r>
              <a:rPr lang="el-GR" dirty="0" err="1"/>
              <a:t>TCPs</a:t>
            </a:r>
            <a:r>
              <a:rPr lang="el-GR" dirty="0"/>
              <a:t> χρησιμοποιούν και πληροφορίες ελέγχου στα </a:t>
            </a:r>
            <a:r>
              <a:rPr lang="el-GR" dirty="0" err="1"/>
              <a:t>segments</a:t>
            </a:r>
            <a:r>
              <a:rPr lang="el-GR" dirty="0"/>
              <a:t> για να εξασφαλίσουν αξιόπιστη και στη σωστή σειρά μετάδοση των δεδομένων</a:t>
            </a:r>
          </a:p>
        </p:txBody>
      </p:sp>
    </p:spTree>
    <p:extLst>
      <p:ext uri="{BB962C8B-B14F-4D97-AF65-F5344CB8AC3E}">
        <p14:creationId xmlns:p14="http://schemas.microsoft.com/office/powerpoint/2010/main" val="16882962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Επικοινωνία </a:t>
            </a:r>
            <a:r>
              <a:rPr lang="en-US" dirty="0"/>
              <a:t>TCP</a:t>
            </a:r>
            <a:r>
              <a:rPr lang="el-GR" dirty="0"/>
              <a:t> (1/4)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Μια ακολουθία δεδομένων που στέλνονται πάνω από μία TCP σύνδεση πάντα μεταδίδεται αξιόπιστα και σε σωστή σειρά στον παραλήπτη </a:t>
            </a:r>
          </a:p>
          <a:p>
            <a:r>
              <a:rPr lang="el-GR" dirty="0"/>
              <a:t>Η μετάδοση γίνεται αξιόπιστη με τη χρήση αριθμών ακολουθίας (</a:t>
            </a:r>
            <a:r>
              <a:rPr lang="el-GR" dirty="0" err="1"/>
              <a:t>sequence</a:t>
            </a:r>
            <a:r>
              <a:rPr lang="el-GR" dirty="0"/>
              <a:t> </a:t>
            </a:r>
            <a:r>
              <a:rPr lang="el-GR" dirty="0" err="1"/>
              <a:t>numbers</a:t>
            </a:r>
            <a:r>
              <a:rPr lang="el-GR" dirty="0"/>
              <a:t>) και επιβεβαιώσεις (</a:t>
            </a:r>
            <a:r>
              <a:rPr lang="el-GR" dirty="0" err="1"/>
              <a:t>acknowledgements</a:t>
            </a:r>
            <a:r>
              <a:rPr lang="el-GR" dirty="0"/>
              <a:t>) </a:t>
            </a:r>
            <a:endParaRPr lang="en-US" dirty="0"/>
          </a:p>
          <a:p>
            <a:r>
              <a:rPr lang="el-GR" dirty="0"/>
              <a:t>Μια ακολουθία δεδομένων που στέλνονται πάνω από μία TCP σύνδεση πάντα μεταδίδεται αξιόπιστα και σε σωστή σειρά στον παραλήπτη </a:t>
            </a:r>
          </a:p>
          <a:p>
            <a:r>
              <a:rPr lang="el-GR" dirty="0"/>
              <a:t>Η μετάδοση γίνεται αξιόπιστη με τη χρήση αριθμών ακολουθίας (</a:t>
            </a:r>
            <a:r>
              <a:rPr lang="el-GR" dirty="0" err="1"/>
              <a:t>sequence</a:t>
            </a:r>
            <a:r>
              <a:rPr lang="el-GR" dirty="0"/>
              <a:t> </a:t>
            </a:r>
            <a:r>
              <a:rPr lang="el-GR" dirty="0" err="1"/>
              <a:t>numbers</a:t>
            </a:r>
            <a:r>
              <a:rPr lang="el-GR" dirty="0"/>
              <a:t>) και επιβεβαιώσεις (</a:t>
            </a:r>
            <a:r>
              <a:rPr lang="el-GR" dirty="0" err="1"/>
              <a:t>acknowledgements</a:t>
            </a:r>
            <a:r>
              <a:rPr lang="el-GR" dirty="0"/>
              <a:t>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610443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Επικοινωνία </a:t>
            </a:r>
            <a:r>
              <a:rPr lang="en-US" dirty="0"/>
              <a:t>TCP</a:t>
            </a:r>
            <a:r>
              <a:rPr lang="el-GR" dirty="0"/>
              <a:t> (2/4)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Σε κάθε 8δα</a:t>
            </a:r>
            <a:r>
              <a:rPr lang="en-US" dirty="0"/>
              <a:t> </a:t>
            </a:r>
            <a:r>
              <a:rPr lang="el-GR" dirty="0"/>
              <a:t>από </a:t>
            </a:r>
            <a:r>
              <a:rPr lang="en-US" dirty="0"/>
              <a:t>bits</a:t>
            </a:r>
            <a:r>
              <a:rPr lang="el-GR" dirty="0"/>
              <a:t> δεδομένων (</a:t>
            </a:r>
            <a:r>
              <a:rPr lang="en-US" dirty="0"/>
              <a:t>octet),</a:t>
            </a:r>
            <a:r>
              <a:rPr lang="el-GR" dirty="0"/>
              <a:t> προσδίδεται και ένας αριθμός ακολουθίας</a:t>
            </a:r>
          </a:p>
          <a:p>
            <a:r>
              <a:rPr lang="el-GR" dirty="0"/>
              <a:t>Ο αριθμός ακολουθίας του πρώτου </a:t>
            </a:r>
            <a:r>
              <a:rPr lang="el-GR" dirty="0" err="1"/>
              <a:t>octet</a:t>
            </a:r>
            <a:r>
              <a:rPr lang="el-GR" dirty="0"/>
              <a:t> δεδομένων σε ένα </a:t>
            </a:r>
            <a:r>
              <a:rPr lang="el-GR" dirty="0" err="1"/>
              <a:t>segment</a:t>
            </a:r>
            <a:r>
              <a:rPr lang="el-GR" dirty="0"/>
              <a:t>, μεταδίδεται μαζί με αυτό το </a:t>
            </a:r>
            <a:r>
              <a:rPr lang="el-GR" dirty="0" err="1"/>
              <a:t>segment</a:t>
            </a:r>
            <a:r>
              <a:rPr lang="el-GR" dirty="0"/>
              <a:t> και ονομάζεται ο αριθμός ακολουθίας του κομματιού (</a:t>
            </a:r>
            <a:r>
              <a:rPr lang="el-GR" dirty="0" err="1"/>
              <a:t>segment</a:t>
            </a:r>
            <a:r>
              <a:rPr lang="el-GR" dirty="0"/>
              <a:t> </a:t>
            </a:r>
            <a:r>
              <a:rPr lang="el-GR" dirty="0" err="1"/>
              <a:t>sequence</a:t>
            </a:r>
            <a:r>
              <a:rPr lang="el-GR" dirty="0"/>
              <a:t> </a:t>
            </a:r>
            <a:r>
              <a:rPr lang="el-GR" dirty="0" err="1"/>
              <a:t>number</a:t>
            </a:r>
            <a:r>
              <a:rPr lang="el-GR" dirty="0"/>
              <a:t>) </a:t>
            </a:r>
          </a:p>
          <a:p>
            <a:r>
              <a:rPr lang="el-GR" dirty="0"/>
              <a:t>Τα </a:t>
            </a:r>
            <a:r>
              <a:rPr lang="el-GR" dirty="0" err="1"/>
              <a:t>segments</a:t>
            </a:r>
            <a:r>
              <a:rPr lang="el-GR" dirty="0"/>
              <a:t> επίσης μεταφέρουν έναν αριθμό επιβεβαίωσης (</a:t>
            </a:r>
            <a:r>
              <a:rPr lang="el-GR" dirty="0" err="1"/>
              <a:t>acknowledgement</a:t>
            </a:r>
            <a:r>
              <a:rPr lang="el-GR" dirty="0"/>
              <a:t> </a:t>
            </a:r>
            <a:r>
              <a:rPr lang="el-GR" dirty="0" err="1"/>
              <a:t>number</a:t>
            </a:r>
            <a:r>
              <a:rPr lang="el-GR" dirty="0"/>
              <a:t>), ο οποίος είναι ο αριθμός ακολουθίας του επόμενου αναμενόμενου </a:t>
            </a:r>
            <a:r>
              <a:rPr lang="el-GR" dirty="0" err="1"/>
              <a:t>octet</a:t>
            </a:r>
            <a:r>
              <a:rPr lang="el-GR" dirty="0"/>
              <a:t> δεδομένων μετάδοσης από την αντίθετη κατεύθυνση </a:t>
            </a:r>
            <a:endParaRPr lang="en-US" dirty="0"/>
          </a:p>
          <a:p>
            <a:r>
              <a:rPr lang="el-GR" dirty="0"/>
              <a:t>Όταν το TCP μεταδίδει ένα </a:t>
            </a:r>
            <a:r>
              <a:rPr lang="el-GR" dirty="0" err="1"/>
              <a:t>segment</a:t>
            </a:r>
            <a:r>
              <a:rPr lang="el-GR" dirty="0"/>
              <a:t> που περιέχει δεδομένα, τοποθετεί ένα αντίγραφο σε μία τοπική ουρά αναμετάδοσης και ξεκινά έναν μετρητή 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455345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Επικοινωνία </a:t>
            </a:r>
            <a:r>
              <a:rPr lang="en-US" dirty="0"/>
              <a:t>TCP</a:t>
            </a:r>
            <a:r>
              <a:rPr lang="el-GR" dirty="0"/>
              <a:t> (3/4)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Όταν η επιβεβαίωση για αυτά τα δεδομένα έχει ληφθεί, το </a:t>
            </a:r>
            <a:r>
              <a:rPr lang="el-GR" dirty="0" err="1"/>
              <a:t>segment</a:t>
            </a:r>
            <a:r>
              <a:rPr lang="el-GR" dirty="0"/>
              <a:t> σβήνεται από την ουρά  </a:t>
            </a:r>
          </a:p>
          <a:p>
            <a:r>
              <a:rPr lang="el-GR" dirty="0"/>
              <a:t>Εάν η επιβεβαίωση δεν ληφθεί πριν ο μετρητής σταματήσει, το </a:t>
            </a:r>
            <a:r>
              <a:rPr lang="el-GR" dirty="0" err="1"/>
              <a:t>segment</a:t>
            </a:r>
            <a:r>
              <a:rPr lang="el-GR" dirty="0"/>
              <a:t> μεταδίδεται ξανά </a:t>
            </a:r>
          </a:p>
          <a:p>
            <a:r>
              <a:rPr lang="el-GR" dirty="0"/>
              <a:t>Οι επιβεβαιώσεις πάντα προσδιορίζουν τον αριθμό του επόμενου </a:t>
            </a:r>
            <a:r>
              <a:rPr lang="el-GR" dirty="0" err="1"/>
              <a:t>byte</a:t>
            </a:r>
            <a:r>
              <a:rPr lang="el-GR" dirty="0"/>
              <a:t> που ο παραλήπτης περιμένει να παραλάβει </a:t>
            </a:r>
          </a:p>
          <a:p>
            <a:r>
              <a:rPr lang="el-GR" dirty="0" err="1"/>
              <a:t>Mία</a:t>
            </a:r>
            <a:r>
              <a:rPr lang="el-GR" dirty="0"/>
              <a:t> επιβεβαίωση από το TCP, δεν εγγυάται ότι τα δεδομένα του </a:t>
            </a:r>
            <a:r>
              <a:rPr lang="el-GR" dirty="0" err="1"/>
              <a:t>segment</a:t>
            </a:r>
            <a:r>
              <a:rPr lang="el-GR" dirty="0"/>
              <a:t>, έχουν μεταφερθεί στον τελικό χρήστη-παραλήπτη αλλά μόνο ότι το TCP/παραλήπτης έχει αναλάβει την ευθύνη για να πραγματοποιήσει αυτή τη μεταφορά </a:t>
            </a:r>
          </a:p>
        </p:txBody>
      </p:sp>
    </p:spTree>
    <p:extLst>
      <p:ext uri="{BB962C8B-B14F-4D97-AF65-F5344CB8AC3E}">
        <p14:creationId xmlns:p14="http://schemas.microsoft.com/office/powerpoint/2010/main" val="32660004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Επικοινωνία </a:t>
            </a:r>
            <a:r>
              <a:rPr lang="en-US" dirty="0"/>
              <a:t>TCP</a:t>
            </a:r>
            <a:r>
              <a:rPr lang="el-GR" dirty="0"/>
              <a:t> (4/4)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l-GR" dirty="0"/>
              <a:t>Ένα επιπλέον, βασικό χαρακτηριστικό του μηχανισμού παραθύρου του TCP, είναι ότι επιτρέπει μεταβλητό </a:t>
            </a:r>
            <a:r>
              <a:rPr lang="el-GR"/>
              <a:t>μέγεθος παραθύρου </a:t>
            </a:r>
            <a:endParaRPr lang="el-GR" dirty="0"/>
          </a:p>
          <a:p>
            <a:r>
              <a:rPr lang="el-GR" dirty="0"/>
              <a:t>Κάθε επιβεβαίωση, η οποία και προσδιορίζει τον αριθμό των </a:t>
            </a:r>
            <a:r>
              <a:rPr lang="el-GR" dirty="0" err="1"/>
              <a:t>bytes</a:t>
            </a:r>
            <a:r>
              <a:rPr lang="el-GR" dirty="0"/>
              <a:t> που έχουν παραληφθεί (</a:t>
            </a:r>
            <a:r>
              <a:rPr lang="el-GR" dirty="0" err="1"/>
              <a:t>received</a:t>
            </a:r>
            <a:r>
              <a:rPr lang="el-GR" dirty="0"/>
              <a:t>), περιέχει μία ανακοίνωση του παραθύρου (</a:t>
            </a:r>
            <a:r>
              <a:rPr lang="el-GR" dirty="0" err="1"/>
              <a:t>window</a:t>
            </a:r>
            <a:r>
              <a:rPr lang="el-GR" dirty="0"/>
              <a:t> </a:t>
            </a:r>
            <a:r>
              <a:rPr lang="el-GR" dirty="0" err="1"/>
              <a:t>advertisment</a:t>
            </a:r>
            <a:r>
              <a:rPr lang="el-GR" dirty="0"/>
              <a:t>)</a:t>
            </a:r>
          </a:p>
          <a:p>
            <a:r>
              <a:rPr lang="el-GR" dirty="0"/>
              <a:t>Επίσης, προσδιορίζει τον αριθμό των επιπρόσθετων </a:t>
            </a:r>
            <a:r>
              <a:rPr lang="el-GR" dirty="0" err="1"/>
              <a:t>bytes</a:t>
            </a:r>
            <a:r>
              <a:rPr lang="el-GR" dirty="0"/>
              <a:t> δεδομένων, ο παραλήπτης είναι προετοιμασμένος να δεχτεί </a:t>
            </a:r>
          </a:p>
          <a:p>
            <a:r>
              <a:rPr lang="el-GR" dirty="0"/>
              <a:t>Σε αυξημένο παράθυρο, ο αποστολέας αυξάνει το μέγεθος του </a:t>
            </a:r>
            <a:r>
              <a:rPr lang="el-GR" dirty="0" err="1"/>
              <a:t>sliding</a:t>
            </a:r>
            <a:r>
              <a:rPr lang="el-GR" dirty="0"/>
              <a:t> παραθύρου του και συνεχίζει στέλνοντας δεδομένα που δεν έχουν επιβεβαιωθεί </a:t>
            </a:r>
          </a:p>
          <a:p>
            <a:r>
              <a:rPr lang="el-GR" dirty="0"/>
              <a:t>Σε μειωμένο παράθυρο, ο αποστολέας μειώνει το μέγεθος του παραθύρου του και σταματά να στέλνει δεδομένα μετά τα όρια</a:t>
            </a:r>
          </a:p>
          <a:p>
            <a:r>
              <a:rPr lang="el-GR" dirty="0"/>
              <a:t>Αυτός ο μηχανισμός παραθύρου είναι που εξασφαλίζει δύο βασικά χαρακτηριστικά των TCP συνδέσεων:</a:t>
            </a:r>
          </a:p>
          <a:p>
            <a:pPr lvl="1"/>
            <a:r>
              <a:rPr lang="el-GR" dirty="0"/>
              <a:t>Έλεγχο ροής των δεδομένων (</a:t>
            </a:r>
            <a:r>
              <a:rPr lang="el-GR" dirty="0" err="1"/>
              <a:t>flow</a:t>
            </a:r>
            <a:r>
              <a:rPr lang="el-GR" dirty="0"/>
              <a:t> </a:t>
            </a:r>
            <a:r>
              <a:rPr lang="el-GR" dirty="0" err="1"/>
              <a:t>control</a:t>
            </a:r>
            <a:r>
              <a:rPr lang="el-GR" dirty="0"/>
              <a:t>)</a:t>
            </a:r>
          </a:p>
          <a:p>
            <a:pPr lvl="1"/>
            <a:r>
              <a:rPr lang="el-GR" dirty="0"/>
              <a:t>Αξιόπιστη μεταφορά των δεδομένων</a:t>
            </a:r>
          </a:p>
        </p:txBody>
      </p:sp>
    </p:spTree>
    <p:extLst>
      <p:ext uri="{BB962C8B-B14F-4D97-AF65-F5344CB8AC3E}">
        <p14:creationId xmlns:p14="http://schemas.microsoft.com/office/powerpoint/2010/main" val="35464065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Δομή Πακέτου </a:t>
            </a:r>
            <a:r>
              <a:rPr lang="en-US" dirty="0"/>
              <a:t>TCP (1/3)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0368060"/>
              </p:ext>
            </p:extLst>
          </p:nvPr>
        </p:nvGraphicFramePr>
        <p:xfrm>
          <a:off x="251520" y="1561731"/>
          <a:ext cx="8507287" cy="3883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4405">
                  <a:extLst>
                    <a:ext uri="{9D8B030D-6E8A-4147-A177-3AD203B41FA5}">
                      <a16:colId xmlns:a16="http://schemas.microsoft.com/office/drawing/2014/main" val="3461894634"/>
                    </a:ext>
                  </a:extLst>
                </a:gridCol>
                <a:gridCol w="1093797">
                  <a:extLst>
                    <a:ext uri="{9D8B030D-6E8A-4147-A177-3AD203B41FA5}">
                      <a16:colId xmlns:a16="http://schemas.microsoft.com/office/drawing/2014/main" val="3266676077"/>
                    </a:ext>
                  </a:extLst>
                </a:gridCol>
                <a:gridCol w="5519085">
                  <a:extLst>
                    <a:ext uri="{9D8B030D-6E8A-4147-A177-3AD203B41FA5}">
                      <a16:colId xmlns:a16="http://schemas.microsoft.com/office/drawing/2014/main" val="3782497749"/>
                    </a:ext>
                  </a:extLst>
                </a:gridCol>
              </a:tblGrid>
              <a:tr h="378293">
                <a:tc>
                  <a:txBody>
                    <a:bodyPr/>
                    <a:lstStyle/>
                    <a:p>
                      <a:pPr algn="ctr"/>
                      <a:r>
                        <a:rPr lang="el-GR" sz="1600" i="0" dirty="0"/>
                        <a:t>Πεδίο</a:t>
                      </a:r>
                      <a:endParaRPr lang="en-US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i="0" dirty="0"/>
                        <a:t>Μήκος</a:t>
                      </a:r>
                      <a:endParaRPr lang="en-US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i="0" dirty="0"/>
                        <a:t>Περιγραφή</a:t>
                      </a:r>
                      <a:endParaRPr lang="en-US" sz="16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131957"/>
                  </a:ext>
                </a:extLst>
              </a:tr>
              <a:tr h="125763">
                <a:tc>
                  <a:txBody>
                    <a:bodyPr/>
                    <a:lstStyle/>
                    <a:p>
                      <a:r>
                        <a:rPr lang="en-US" sz="1600" dirty="0"/>
                        <a:t>Source</a:t>
                      </a:r>
                      <a:r>
                        <a:rPr lang="el-GR" sz="1600" dirty="0"/>
                        <a:t> </a:t>
                      </a:r>
                      <a:r>
                        <a:rPr lang="en-US" sz="1600" dirty="0"/>
                        <a:t>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16 bits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Δείχνει</a:t>
                      </a:r>
                      <a:r>
                        <a:rPr lang="el-GR" sz="1600" baseline="0" dirty="0"/>
                        <a:t> τη θύρα του αποστολέα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735697"/>
                  </a:ext>
                </a:extLst>
              </a:tr>
              <a:tr h="150523">
                <a:tc>
                  <a:txBody>
                    <a:bodyPr/>
                    <a:lstStyle/>
                    <a:p>
                      <a:r>
                        <a:rPr lang="en-US" sz="1600" dirty="0"/>
                        <a:t>Destination Port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16 bits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Δείχνει</a:t>
                      </a:r>
                      <a:r>
                        <a:rPr lang="el-GR" sz="1600" baseline="0" dirty="0"/>
                        <a:t> τη θύρα του δέκτη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5522039"/>
                  </a:ext>
                </a:extLst>
              </a:tr>
              <a:tr h="1474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Sequence</a:t>
                      </a:r>
                      <a:r>
                        <a:rPr lang="en-US" sz="1600" baseline="0" dirty="0"/>
                        <a:t> Number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32 bits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dirty="0"/>
                        <a:t>Περιέχει</a:t>
                      </a:r>
                      <a:r>
                        <a:rPr lang="el-GR" sz="1600" baseline="0" dirty="0"/>
                        <a:t> το </a:t>
                      </a:r>
                      <a:r>
                        <a:rPr lang="en-US" sz="1600" baseline="0" dirty="0"/>
                        <a:t>sequence number </a:t>
                      </a:r>
                      <a:r>
                        <a:rPr lang="el-GR" sz="1600" baseline="0" dirty="0"/>
                        <a:t>του πρώτου </a:t>
                      </a:r>
                      <a:r>
                        <a:rPr lang="en-US" sz="1600" baseline="0" dirty="0"/>
                        <a:t>byte </a:t>
                      </a:r>
                      <a:r>
                        <a:rPr lang="el-GR" sz="1600" baseline="0" dirty="0"/>
                        <a:t>δεδομένων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1625701"/>
                  </a:ext>
                </a:extLst>
              </a:tr>
              <a:tr h="128035">
                <a:tc>
                  <a:txBody>
                    <a:bodyPr/>
                    <a:lstStyle/>
                    <a:p>
                      <a:r>
                        <a:rPr lang="en-US" sz="1600" dirty="0"/>
                        <a:t>Acknowledgement Number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32 bits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Περιέχει</a:t>
                      </a:r>
                      <a:r>
                        <a:rPr lang="el-GR" sz="1600" baseline="0" dirty="0"/>
                        <a:t> το </a:t>
                      </a:r>
                      <a:r>
                        <a:rPr lang="en-US" sz="1600" baseline="0" dirty="0"/>
                        <a:t>sequence number </a:t>
                      </a:r>
                      <a:r>
                        <a:rPr lang="el-GR" sz="1600" baseline="0" dirty="0"/>
                        <a:t>του τελευταίου </a:t>
                      </a:r>
                      <a:r>
                        <a:rPr lang="en-US" sz="1600" baseline="0" dirty="0"/>
                        <a:t>byte </a:t>
                      </a:r>
                      <a:r>
                        <a:rPr lang="el-GR" sz="1600" baseline="0" dirty="0"/>
                        <a:t>δεδομένων, αυξημένο κατά 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048653"/>
                  </a:ext>
                </a:extLst>
              </a:tr>
              <a:tr h="1413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Header Length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4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Περιέχει το μήκος</a:t>
                      </a:r>
                      <a:r>
                        <a:rPr lang="el-GR" sz="1600" baseline="0" dirty="0"/>
                        <a:t> του </a:t>
                      </a:r>
                      <a:r>
                        <a:rPr lang="en-US" sz="1600" baseline="0" dirty="0"/>
                        <a:t>TCP header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7524153"/>
                  </a:ext>
                </a:extLst>
              </a:tr>
              <a:tr h="1413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Reserved</a:t>
                      </a:r>
                      <a:r>
                        <a:rPr lang="en-US" sz="1600" baseline="0" dirty="0"/>
                        <a:t> bits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6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Μη-χρησιμοποιούμενα</a:t>
                      </a:r>
                      <a:r>
                        <a:rPr lang="el-GR" sz="1600" baseline="0" dirty="0"/>
                        <a:t> </a:t>
                      </a:r>
                      <a:r>
                        <a:rPr lang="en-US" sz="1600" baseline="0" dirty="0"/>
                        <a:t>bits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652883"/>
                  </a:ext>
                </a:extLst>
              </a:tr>
              <a:tr h="141355">
                <a:tc>
                  <a:txBody>
                    <a:bodyPr/>
                    <a:lstStyle/>
                    <a:p>
                      <a:r>
                        <a:rPr lang="en-US" sz="1600" dirty="0"/>
                        <a:t>URG bit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1 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= 1, για να</a:t>
                      </a:r>
                      <a:r>
                        <a:rPr lang="el-GR" sz="1600" baseline="0" dirty="0"/>
                        <a:t> υποδείξει ότι ορισμένα δεδομένα είναι επείγοντα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732942"/>
                  </a:ext>
                </a:extLst>
              </a:tr>
              <a:tr h="1413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ACK bit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1</a:t>
                      </a:r>
                      <a:r>
                        <a:rPr lang="en-US" sz="1600" baseline="0" dirty="0"/>
                        <a:t> bit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= 1, για να υποδείξει</a:t>
                      </a:r>
                      <a:r>
                        <a:rPr lang="el-GR" sz="1600" baseline="0" dirty="0"/>
                        <a:t> ότι το </a:t>
                      </a:r>
                      <a:r>
                        <a:rPr lang="en-US" sz="1600" baseline="0" dirty="0"/>
                        <a:t>acknowledgment number </a:t>
                      </a:r>
                      <a:r>
                        <a:rPr lang="el-GR" sz="1600" baseline="0" dirty="0"/>
                        <a:t>στο</a:t>
                      </a:r>
                      <a:r>
                        <a:rPr lang="en-US" sz="1600" baseline="0" dirty="0"/>
                        <a:t> TCP header </a:t>
                      </a:r>
                      <a:r>
                        <a:rPr lang="el-GR" sz="1600" baseline="0" dirty="0"/>
                        <a:t>είναι έγκυρο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516611"/>
                  </a:ext>
                </a:extLst>
              </a:tr>
              <a:tr h="1413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PSH bit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1 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= 1, για να σταλούν τα </a:t>
                      </a:r>
                      <a:r>
                        <a:rPr lang="en-US" sz="1600" dirty="0"/>
                        <a:t>segments </a:t>
                      </a:r>
                      <a:r>
                        <a:rPr lang="el-GR" sz="1600" dirty="0"/>
                        <a:t>του </a:t>
                      </a:r>
                      <a:r>
                        <a:rPr lang="en-US" sz="1600" dirty="0"/>
                        <a:t>buffer </a:t>
                      </a:r>
                      <a:r>
                        <a:rPr lang="el-GR" sz="1600" dirty="0"/>
                        <a:t>στον παραλήπτη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919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946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Δομή Πακέτου </a:t>
            </a:r>
            <a:r>
              <a:rPr lang="en-US" dirty="0"/>
              <a:t>TCP (2/3)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5102189"/>
              </p:ext>
            </p:extLst>
          </p:nvPr>
        </p:nvGraphicFramePr>
        <p:xfrm>
          <a:off x="323528" y="1628800"/>
          <a:ext cx="8496944" cy="3944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3278">
                  <a:extLst>
                    <a:ext uri="{9D8B030D-6E8A-4147-A177-3AD203B41FA5}">
                      <a16:colId xmlns:a16="http://schemas.microsoft.com/office/drawing/2014/main" val="3461894634"/>
                    </a:ext>
                  </a:extLst>
                </a:gridCol>
                <a:gridCol w="1241018">
                  <a:extLst>
                    <a:ext uri="{9D8B030D-6E8A-4147-A177-3AD203B41FA5}">
                      <a16:colId xmlns:a16="http://schemas.microsoft.com/office/drawing/2014/main" val="3266676077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val="3782497749"/>
                    </a:ext>
                  </a:extLst>
                </a:gridCol>
              </a:tblGrid>
              <a:tr h="378293">
                <a:tc>
                  <a:txBody>
                    <a:bodyPr/>
                    <a:lstStyle/>
                    <a:p>
                      <a:pPr algn="ctr"/>
                      <a:r>
                        <a:rPr lang="el-GR" sz="1600" i="0" dirty="0"/>
                        <a:t>Πεδίο</a:t>
                      </a:r>
                      <a:endParaRPr lang="en-US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i="0" dirty="0"/>
                        <a:t>Μήκος</a:t>
                      </a:r>
                      <a:endParaRPr lang="en-US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i="0" dirty="0"/>
                        <a:t>Περιγραφή</a:t>
                      </a:r>
                      <a:endParaRPr lang="en-US" sz="16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131957"/>
                  </a:ext>
                </a:extLst>
              </a:tr>
              <a:tr h="1479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RST bit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1 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= 1, για να τερματιστεί</a:t>
                      </a:r>
                      <a:r>
                        <a:rPr lang="el-GR" sz="1600" baseline="0" dirty="0"/>
                        <a:t> η σύνδεση άμεσα (π.χ. μη-αναστρέψιμο σφάλμα)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368584"/>
                  </a:ext>
                </a:extLst>
              </a:tr>
              <a:tr h="1479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SYN</a:t>
                      </a:r>
                      <a:r>
                        <a:rPr lang="en-US" sz="1600" baseline="0" dirty="0"/>
                        <a:t> bit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1 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= 1, </a:t>
                      </a:r>
                      <a:r>
                        <a:rPr lang="el-GR" sz="1600" dirty="0"/>
                        <a:t>για να υποδείξει</a:t>
                      </a:r>
                      <a:r>
                        <a:rPr lang="el-GR" sz="1600" baseline="0" dirty="0"/>
                        <a:t> στον δέκτη ότι το </a:t>
                      </a:r>
                      <a:r>
                        <a:rPr lang="en-US" sz="1600" baseline="0" dirty="0"/>
                        <a:t>sequence number </a:t>
                      </a:r>
                      <a:r>
                        <a:rPr lang="el-GR" sz="1600" baseline="0" dirty="0"/>
                        <a:t>στο </a:t>
                      </a:r>
                      <a:r>
                        <a:rPr lang="en-US" sz="1600" baseline="0" dirty="0"/>
                        <a:t>TCP header </a:t>
                      </a:r>
                      <a:r>
                        <a:rPr lang="el-GR" sz="1600" baseline="0" dirty="0"/>
                        <a:t>είναι όντως το αρχικό </a:t>
                      </a:r>
                      <a:r>
                        <a:rPr lang="en-US" sz="1600" baseline="0" dirty="0"/>
                        <a:t>sequence number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5650694"/>
                  </a:ext>
                </a:extLst>
              </a:tr>
              <a:tr h="1479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FIN bit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  <a:r>
                        <a:rPr lang="en-US" sz="1600" baseline="0" dirty="0"/>
                        <a:t> bit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=1, </a:t>
                      </a:r>
                      <a:r>
                        <a:rPr lang="el-GR" sz="1600" dirty="0"/>
                        <a:t>για</a:t>
                      </a:r>
                      <a:r>
                        <a:rPr lang="el-GR" sz="1600" baseline="0" dirty="0"/>
                        <a:t> να υποδείξει στο δέκτη ότι ο αποστολέας θέλει να τερματίσει τη σύνδεση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050167"/>
                  </a:ext>
                </a:extLst>
              </a:tr>
              <a:tr h="1479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Window Size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dirty="0"/>
                        <a:t>16 </a:t>
                      </a:r>
                      <a:r>
                        <a:rPr lang="en-US" sz="1600" dirty="0"/>
                        <a:t>bits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Περιέχει το μέγεθος του παραθύρου του</a:t>
                      </a:r>
                      <a:r>
                        <a:rPr lang="el-GR" sz="1600" baseline="0" dirty="0"/>
                        <a:t> αποστολέα που μπορεί να λάβει ο αποδέκτης χωρίς </a:t>
                      </a:r>
                      <a:r>
                        <a:rPr lang="en-US" sz="1600" baseline="0" dirty="0"/>
                        <a:t>acknowledgement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578986"/>
                  </a:ext>
                </a:extLst>
              </a:tr>
              <a:tr h="1479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Checksum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dirty="0"/>
                        <a:t>16 </a:t>
                      </a:r>
                      <a:r>
                        <a:rPr lang="en-US" sz="1600" dirty="0"/>
                        <a:t>bits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dirty="0"/>
                        <a:t>Επιβεβαιώνει</a:t>
                      </a:r>
                      <a:r>
                        <a:rPr lang="el-GR" sz="1600" baseline="0" dirty="0"/>
                        <a:t> την εγκυρότητα των δεδομένων μέσω </a:t>
                      </a:r>
                      <a:r>
                        <a:rPr lang="en-US" sz="1600" baseline="0" dirty="0"/>
                        <a:t>CRC check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45070"/>
                  </a:ext>
                </a:extLst>
              </a:tr>
              <a:tr h="1479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Urgent</a:t>
                      </a:r>
                      <a:r>
                        <a:rPr lang="en-US" sz="1600" baseline="0" dirty="0"/>
                        <a:t> pointer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dirty="0"/>
                        <a:t>16 </a:t>
                      </a:r>
                      <a:r>
                        <a:rPr lang="en-US" sz="1600" dirty="0"/>
                        <a:t>bits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dirty="0"/>
                        <a:t>Υποδεικνύει πόσα δεδομένα στο </a:t>
                      </a:r>
                      <a:r>
                        <a:rPr lang="en-US" sz="1600" dirty="0"/>
                        <a:t>segment</a:t>
                      </a:r>
                      <a:r>
                        <a:rPr lang="en-US" sz="1600" baseline="0" dirty="0"/>
                        <a:t>,</a:t>
                      </a:r>
                      <a:r>
                        <a:rPr lang="el-GR" sz="1600" baseline="0" dirty="0"/>
                        <a:t> ξεκινώντας από το 1</a:t>
                      </a:r>
                      <a:r>
                        <a:rPr lang="el-GR" sz="1600" baseline="30000" dirty="0"/>
                        <a:t>ο</a:t>
                      </a:r>
                      <a:r>
                        <a:rPr lang="el-GR" sz="1600" baseline="0" dirty="0"/>
                        <a:t> </a:t>
                      </a:r>
                      <a:r>
                        <a:rPr lang="en-US" sz="1600" baseline="0" dirty="0"/>
                        <a:t>byte, </a:t>
                      </a:r>
                      <a:r>
                        <a:rPr lang="el-GR" sz="1600" baseline="0" dirty="0"/>
                        <a:t>είναι επείγοντα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3364958"/>
                  </a:ext>
                </a:extLst>
              </a:tr>
              <a:tr h="1479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Options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dirty="0"/>
                        <a:t>Μεταβλητό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dirty="0"/>
                        <a:t>Χρησιμοποιούνται</a:t>
                      </a:r>
                      <a:r>
                        <a:rPr lang="el-GR" sz="1600" baseline="0" dirty="0"/>
                        <a:t> για πολλαπλές εφαρμογές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402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6271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Δομή Πακέτου </a:t>
            </a:r>
            <a:r>
              <a:rPr lang="en-US" dirty="0"/>
              <a:t>TCP (3/3)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199" y="2276872"/>
            <a:ext cx="6469602" cy="3053465"/>
          </a:xfrm>
        </p:spPr>
      </p:pic>
      <p:sp>
        <p:nvSpPr>
          <p:cNvPr id="5" name="Text Placeholder 2"/>
          <p:cNvSpPr txBox="1">
            <a:spLocks/>
          </p:cNvSpPr>
          <p:nvPr/>
        </p:nvSpPr>
        <p:spPr>
          <a:xfrm>
            <a:off x="1187624" y="5589240"/>
            <a:ext cx="6984776" cy="64807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1800" dirty="0"/>
              <a:t>Δομή πακέτου </a:t>
            </a:r>
            <a:r>
              <a:rPr lang="en-US" sz="1800" dirty="0"/>
              <a:t>TCP (</a:t>
            </a:r>
            <a:r>
              <a:rPr lang="en-US" sz="1600" dirty="0"/>
              <a:t>source: https://www.lifewire.com/tcp-headers-and-udp-headers-explained-817970</a:t>
            </a:r>
            <a:r>
              <a:rPr lang="en-US" sz="1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410458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Πρωτόκολλο </a:t>
            </a:r>
            <a:r>
              <a:rPr lang="en-US" dirty="0"/>
              <a:t>UDP (1/</a:t>
            </a:r>
            <a:r>
              <a:rPr lang="el-GR" dirty="0"/>
              <a:t>4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Το πρωτόκολλο </a:t>
            </a:r>
            <a:r>
              <a:rPr lang="el-GR" u="sng" dirty="0" err="1"/>
              <a:t>User</a:t>
            </a:r>
            <a:r>
              <a:rPr lang="el-GR" u="sng" dirty="0"/>
              <a:t> </a:t>
            </a:r>
            <a:r>
              <a:rPr lang="el-GR" u="sng" dirty="0" err="1"/>
              <a:t>Datagram</a:t>
            </a:r>
            <a:r>
              <a:rPr lang="el-GR" u="sng" dirty="0"/>
              <a:t> </a:t>
            </a:r>
            <a:r>
              <a:rPr lang="el-GR" u="sng" dirty="0" err="1"/>
              <a:t>Protocol</a:t>
            </a:r>
            <a:r>
              <a:rPr lang="el-GR" u="sng" dirty="0"/>
              <a:t> (UDP)</a:t>
            </a:r>
            <a:r>
              <a:rPr lang="el-GR" dirty="0"/>
              <a:t> είναι ένα από τα βασικά πρωτόκολλα που χρησιμοποιούνται στο Διαδίκτυο </a:t>
            </a:r>
          </a:p>
          <a:p>
            <a:r>
              <a:rPr lang="el-GR" dirty="0"/>
              <a:t>Μία εναλλακτική ονομασία του πρωτοκόλλου είναι </a:t>
            </a:r>
            <a:r>
              <a:rPr lang="el-GR" dirty="0" err="1"/>
              <a:t>Universal</a:t>
            </a:r>
            <a:r>
              <a:rPr lang="el-GR" dirty="0"/>
              <a:t> </a:t>
            </a:r>
            <a:r>
              <a:rPr lang="el-GR" dirty="0" err="1"/>
              <a:t>Datagram</a:t>
            </a:r>
            <a:r>
              <a:rPr lang="el-GR" dirty="0"/>
              <a:t> </a:t>
            </a:r>
            <a:r>
              <a:rPr lang="el-GR" dirty="0" err="1"/>
              <a:t>Protocol</a:t>
            </a:r>
            <a:r>
              <a:rPr lang="el-GR" dirty="0"/>
              <a:t> </a:t>
            </a:r>
          </a:p>
          <a:p>
            <a:r>
              <a:rPr lang="el-GR" dirty="0"/>
              <a:t>Διάφορα προγράμματα χρησιμοποιούν το πρωτόκολλο UDP για την αποστολή σύντομων μηνυμάτων (</a:t>
            </a:r>
            <a:r>
              <a:rPr lang="el-GR" dirty="0" err="1"/>
              <a:t>segments</a:t>
            </a:r>
            <a:r>
              <a:rPr lang="el-GR" dirty="0"/>
              <a:t>) από τον έναν υπολογιστή στον άλλον μέσα από ένα δίκτυο</a:t>
            </a:r>
            <a:endParaRPr lang="en-US" dirty="0"/>
          </a:p>
          <a:p>
            <a:r>
              <a:rPr lang="el-GR" dirty="0"/>
              <a:t>Ένα από τα κύρια χαρακτηριστικά του UDP είναι ότι δεν εγγυάται αξιόπιστη επικοινωνία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57673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Εισαγωγή (1/3)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altLang="en-US" dirty="0"/>
              <a:t>Το </a:t>
            </a:r>
            <a:r>
              <a:rPr lang="el-GR" altLang="en-US" u="sng" dirty="0"/>
              <a:t>TCP</a:t>
            </a:r>
            <a:r>
              <a:rPr lang="en-US" altLang="en-US" u="sng" dirty="0"/>
              <a:t> (Transmission Control Protocol)</a:t>
            </a:r>
            <a:r>
              <a:rPr lang="el-GR" altLang="en-US" dirty="0"/>
              <a:t> είναι το δεύτερο σημαντικό μέλος της οικογένειας πρωτοκόλλων TCP/IP</a:t>
            </a:r>
          </a:p>
          <a:p>
            <a:r>
              <a:rPr lang="el-GR" dirty="0"/>
              <a:t>Σχεδιάστηκε με βασικό στόχο την υποστήριξη δυνατοτήτων αξιόπιστης επικοινωνίας μεταξύ ζευγαριών διαδικασιών σε υπολογιστές που βρίσκονται σε διαφορετικά αλλά διασυνδεδεμένα δίκτυα επικοινωνίας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7051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Πρωτόκολλο </a:t>
            </a:r>
            <a:r>
              <a:rPr lang="en-US" dirty="0"/>
              <a:t>UDP (2/</a:t>
            </a:r>
            <a:r>
              <a:rPr lang="el-GR" dirty="0"/>
              <a:t>4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Τα πακέτα UDP που αποστέλλονται από έναν υπολογιστή ώστε να φτάσουν στον παραλήπτη με λάθος σειρά, διπλά ή να μην φτάσουν καθόλου εάν το δίκτυο έχει μεγάλο φόρτο </a:t>
            </a:r>
          </a:p>
          <a:p>
            <a:r>
              <a:rPr lang="el-GR" dirty="0"/>
              <a:t>Χρησιμοποιείται όταν η "γρήγορη" παράδοση των πακέτων είναι πιο σημαντική από την "ακριβή" παράδοση, π.χ. στη μετάδοση ομιλίας και βίντεο</a:t>
            </a:r>
          </a:p>
          <a:p>
            <a:r>
              <a:rPr lang="el-GR" dirty="0"/>
              <a:t>Αντιθέτως, το πρωτόκολλο</a:t>
            </a:r>
            <a:r>
              <a:rPr lang="en-US" dirty="0"/>
              <a:t> TCP</a:t>
            </a:r>
            <a:r>
              <a:rPr lang="el-GR" dirty="0"/>
              <a:t> διαθέτει όλους τους απαραίτητους μηχανισμούς ελέγχου και επιβολής της αξιοπιστίας και συνεπώς μπορεί να εγγυηθεί την αξιόπιστη επικοινωνία μεταξύ των υπολογιστών </a:t>
            </a:r>
          </a:p>
        </p:txBody>
      </p:sp>
    </p:spTree>
    <p:extLst>
      <p:ext uri="{BB962C8B-B14F-4D97-AF65-F5344CB8AC3E}">
        <p14:creationId xmlns:p14="http://schemas.microsoft.com/office/powerpoint/2010/main" val="6449957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Πρωτόκολλο </a:t>
            </a:r>
            <a:r>
              <a:rPr lang="en-US" dirty="0"/>
              <a:t>UDP (</a:t>
            </a:r>
            <a:r>
              <a:rPr lang="el-GR" dirty="0"/>
              <a:t>3</a:t>
            </a:r>
            <a:r>
              <a:rPr lang="en-US" dirty="0"/>
              <a:t>/</a:t>
            </a:r>
            <a:r>
              <a:rPr lang="el-GR" dirty="0"/>
              <a:t>4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Η έλλειψη των μηχανισμών αυτών από το πρωτόκολλο UDP το καθιστά αρκετά πιο γρήγορο και αποτελεσματικό, τουλάχιστον για τις εφαρμογές εκείνες που δεν απαιτούν αξιόπιστη επικοινωνία</a:t>
            </a:r>
          </a:p>
          <a:p>
            <a:r>
              <a:rPr lang="el-GR" dirty="0"/>
              <a:t>Οι εφαρμογές </a:t>
            </a:r>
            <a:r>
              <a:rPr lang="el-GR" dirty="0" err="1"/>
              <a:t>audio</a:t>
            </a:r>
            <a:r>
              <a:rPr lang="el-GR" dirty="0"/>
              <a:t> και </a:t>
            </a:r>
            <a:r>
              <a:rPr lang="el-GR" dirty="0" err="1"/>
              <a:t>video</a:t>
            </a:r>
            <a:r>
              <a:rPr lang="el-GR" dirty="0"/>
              <a:t> </a:t>
            </a:r>
            <a:r>
              <a:rPr lang="el-GR" dirty="0" err="1"/>
              <a:t>streaming</a:t>
            </a:r>
            <a:r>
              <a:rPr lang="el-GR" dirty="0"/>
              <a:t> χρησιμοποιούν κατά κόρον πακέτα UDP </a:t>
            </a:r>
            <a:endParaRPr lang="en-US" dirty="0"/>
          </a:p>
          <a:p>
            <a:r>
              <a:rPr lang="el-GR" dirty="0"/>
              <a:t>Για τις εφαρμογές</a:t>
            </a:r>
            <a:r>
              <a:rPr lang="en-US" dirty="0"/>
              <a:t>,</a:t>
            </a:r>
            <a:r>
              <a:rPr lang="el-GR" dirty="0"/>
              <a:t> αυτές είναι πολύ σημαντικό τα πακέτα να παραδοθούν στον παραλήπτη σε σύντομο χρονικό διάστημα ούτως ώστε να μην υπάρχει διακοπή στην ροή του ήχου ή της εικόνας </a:t>
            </a:r>
            <a:endParaRPr lang="en-US" dirty="0"/>
          </a:p>
          <a:p>
            <a:r>
              <a:rPr lang="el-GR" dirty="0"/>
              <a:t>Κατά συνέπεια</a:t>
            </a:r>
            <a:r>
              <a:rPr lang="en-US" dirty="0"/>
              <a:t>,</a:t>
            </a:r>
            <a:r>
              <a:rPr lang="el-GR" dirty="0"/>
              <a:t> προτιμάται το πρωτόκολλο UDP διότι είναι αρκετά γρήγορο, παρόλο που υπάρχει η πιθανότητα μερικά πακέτα UDP να χαθούν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1468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Πρωτόκολλο </a:t>
            </a:r>
            <a:r>
              <a:rPr lang="en-US" dirty="0"/>
              <a:t>UDP (</a:t>
            </a:r>
            <a:r>
              <a:rPr lang="el-GR" dirty="0"/>
              <a:t>4</a:t>
            </a:r>
            <a:r>
              <a:rPr lang="en-US" dirty="0"/>
              <a:t>/</a:t>
            </a:r>
            <a:r>
              <a:rPr lang="el-GR" dirty="0"/>
              <a:t>4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/>
              <a:t>Στην περίπτωση που χαθεί κάποιο πακέτο, οι εφαρμογές αυτές διαθέτουν ειδικούς μηχανισμούς διόρθωσης και παρεμβολής ούτως ώστε ο τελικός χρήστης να μην παρατηρεί καμία αλλοίωση ή διακοπή στην ροή του ήχου και της εικόνας λόγω του χαμένου πακέτου. </a:t>
            </a:r>
          </a:p>
          <a:p>
            <a:r>
              <a:rPr lang="el-GR" sz="2000" dirty="0"/>
              <a:t>Σε αντίθεση με το πρωτόκολλο TCP, το UDP υποστηρίζει </a:t>
            </a:r>
            <a:endParaRPr lang="en-US" sz="2000" dirty="0"/>
          </a:p>
          <a:p>
            <a:pPr lvl="1"/>
            <a:r>
              <a:rPr lang="en-US" sz="1800" dirty="0"/>
              <a:t>B</a:t>
            </a:r>
            <a:r>
              <a:rPr lang="el-GR" sz="1800" dirty="0" err="1"/>
              <a:t>roadcasting</a:t>
            </a:r>
            <a:r>
              <a:rPr lang="en-US" sz="1800" dirty="0"/>
              <a:t>, </a:t>
            </a:r>
            <a:r>
              <a:rPr lang="el-GR" sz="1800" dirty="0"/>
              <a:t>δηλαδή την αποστολή ενός πακέτου σε όλους τους υπολογιστές ενός δικτύου</a:t>
            </a:r>
            <a:endParaRPr lang="en-US" sz="1800" dirty="0"/>
          </a:p>
          <a:p>
            <a:pPr lvl="1"/>
            <a:r>
              <a:rPr lang="en-US" sz="1800" dirty="0"/>
              <a:t>M</a:t>
            </a:r>
            <a:r>
              <a:rPr lang="el-GR" sz="1800" dirty="0" err="1"/>
              <a:t>ulticasting</a:t>
            </a:r>
            <a:r>
              <a:rPr lang="el-GR" sz="1800" dirty="0"/>
              <a:t>, δηλαδή την αποστολή ενός πακέτου σε κάποιους συγκεκριμένους υπολογιστές ενός δικτύου. </a:t>
            </a:r>
            <a:endParaRPr lang="en-US" sz="1800" dirty="0"/>
          </a:p>
          <a:p>
            <a:r>
              <a:rPr lang="el-GR" sz="2000" dirty="0"/>
              <a:t>Η τελευταία δυνατότητα χρησιμοποιείται πολύ συχνά στις εφαρμογές </a:t>
            </a:r>
            <a:r>
              <a:rPr lang="el-GR" sz="2000" dirty="0" err="1"/>
              <a:t>audio</a:t>
            </a:r>
            <a:r>
              <a:rPr lang="el-GR" sz="2000" dirty="0"/>
              <a:t> και </a:t>
            </a:r>
            <a:r>
              <a:rPr lang="el-GR" sz="2000" dirty="0" err="1"/>
              <a:t>video</a:t>
            </a:r>
            <a:r>
              <a:rPr lang="el-GR" sz="2000" dirty="0"/>
              <a:t> </a:t>
            </a:r>
            <a:r>
              <a:rPr lang="el-GR" sz="2000" dirty="0" err="1"/>
              <a:t>streaming</a:t>
            </a:r>
            <a:r>
              <a:rPr lang="el-GR" sz="2000" dirty="0"/>
              <a:t> ούτως ώστε μία ροή ήχου ή εικόνας να μεταδίδεται ταυτόχρονα σε πολλούς συνδρομητές.</a:t>
            </a:r>
          </a:p>
        </p:txBody>
      </p:sp>
    </p:spTree>
    <p:extLst>
      <p:ext uri="{BB962C8B-B14F-4D97-AF65-F5344CB8AC3E}">
        <p14:creationId xmlns:p14="http://schemas.microsoft.com/office/powerpoint/2010/main" val="31668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Δομή Πακέτου </a:t>
            </a:r>
            <a:r>
              <a:rPr lang="en-US" dirty="0"/>
              <a:t>UDP (1/2)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8977095"/>
              </p:ext>
            </p:extLst>
          </p:nvPr>
        </p:nvGraphicFramePr>
        <p:xfrm>
          <a:off x="539552" y="1268760"/>
          <a:ext cx="8229600" cy="4824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496">
                  <a:extLst>
                    <a:ext uri="{9D8B030D-6E8A-4147-A177-3AD203B41FA5}">
                      <a16:colId xmlns:a16="http://schemas.microsoft.com/office/drawing/2014/main" val="346189463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266676077"/>
                    </a:ext>
                  </a:extLst>
                </a:gridCol>
                <a:gridCol w="5338936">
                  <a:extLst>
                    <a:ext uri="{9D8B030D-6E8A-4147-A177-3AD203B41FA5}">
                      <a16:colId xmlns:a16="http://schemas.microsoft.com/office/drawing/2014/main" val="3782497749"/>
                    </a:ext>
                  </a:extLst>
                </a:gridCol>
              </a:tblGrid>
              <a:tr h="378293">
                <a:tc>
                  <a:txBody>
                    <a:bodyPr/>
                    <a:lstStyle/>
                    <a:p>
                      <a:pPr algn="ctr"/>
                      <a:r>
                        <a:rPr lang="el-GR" sz="1600" i="0" dirty="0"/>
                        <a:t>Πεδίο</a:t>
                      </a:r>
                      <a:endParaRPr lang="en-US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i="0" dirty="0"/>
                        <a:t>Μήκος</a:t>
                      </a:r>
                      <a:endParaRPr lang="en-US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i="0" dirty="0"/>
                        <a:t>Περιγραφή</a:t>
                      </a:r>
                      <a:endParaRPr lang="en-US" sz="16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131957"/>
                  </a:ext>
                </a:extLst>
              </a:tr>
              <a:tr h="1336982">
                <a:tc>
                  <a:txBody>
                    <a:bodyPr/>
                    <a:lstStyle/>
                    <a:p>
                      <a:r>
                        <a:rPr lang="en-US" sz="1600" dirty="0"/>
                        <a:t>Source Port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 bytes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Προσωρινός αριθμός θύρας (πελάτης) για ένα αίτημα που αποστέλλεται από έναν πελάτη σε έναν διακομιστή ή ένας γνωστός /</a:t>
                      </a:r>
                      <a:r>
                        <a:rPr lang="el-GR" sz="1600" baseline="0" dirty="0"/>
                        <a:t> </a:t>
                      </a:r>
                      <a:r>
                        <a:rPr lang="el-GR" sz="1600" dirty="0"/>
                        <a:t>καταχωρημένος (διακομιστής) αριθμός θύρας για μια απάντηση που αποστέλλεται από έναν διακομιστή σε έναν πελάτη.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735697"/>
                  </a:ext>
                </a:extLst>
              </a:tr>
              <a:tr h="839500">
                <a:tc>
                  <a:txBody>
                    <a:bodyPr/>
                    <a:lstStyle/>
                    <a:p>
                      <a:r>
                        <a:rPr lang="en-US" sz="1600" dirty="0"/>
                        <a:t>Destination Port 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 bytes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Γνωστός / καταχωρημένος (διακομιστής) αριθμός θύρας για ένα αίτημα πελάτη ή ένας εφήμερος (πελάτης) αριθμός θύρας για μια απάντηση διακομιστή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5522039"/>
                  </a:ext>
                </a:extLst>
              </a:tr>
              <a:tr h="8395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Length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2 bytes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dirty="0"/>
                        <a:t>Το μήκος ολόκληρου του τμήματος δεδομένων UDP, συμπεριλαμβανομένων των πεδίων κεφαλίδας και δεδομένων.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1625701"/>
                  </a:ext>
                </a:extLst>
              </a:tr>
              <a:tr h="839500">
                <a:tc>
                  <a:txBody>
                    <a:bodyPr/>
                    <a:lstStyle/>
                    <a:p>
                      <a:r>
                        <a:rPr lang="en-US" sz="1600" dirty="0"/>
                        <a:t>Checksum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2 bytes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dirty="0"/>
                        <a:t>Ένα προαιρετικό άθροισμα ελέγχου 16 </a:t>
                      </a:r>
                      <a:r>
                        <a:rPr lang="el-GR" sz="1600" dirty="0" err="1"/>
                        <a:t>bit</a:t>
                      </a:r>
                      <a:r>
                        <a:rPr lang="el-GR" sz="1600" dirty="0"/>
                        <a:t> που υπολογίζεται σε ολόκληρο το πακέτο UDP, μαζί μια ειδική "</a:t>
                      </a:r>
                      <a:r>
                        <a:rPr lang="el-GR" sz="1600" dirty="0" err="1"/>
                        <a:t>ψευδο</a:t>
                      </a:r>
                      <a:r>
                        <a:rPr lang="el-GR" sz="1600" dirty="0"/>
                        <a:t> κεφαλίδα" πεδίων.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048653"/>
                  </a:ext>
                </a:extLst>
              </a:tr>
              <a:tr h="590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Data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dirty="0"/>
                        <a:t>Μεταβλητό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dirty="0"/>
                        <a:t>Το ενθυλακωμένο μήνυμα υψηλότερου επιπέδου που θα σταλεί.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7524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94107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Δομή πακέτου </a:t>
            </a:r>
            <a:r>
              <a:rPr lang="en-US" dirty="0"/>
              <a:t>UDP (2/2)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611560" y="5661248"/>
            <a:ext cx="7920880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1800" dirty="0"/>
              <a:t>Η δομή ενός </a:t>
            </a:r>
            <a:r>
              <a:rPr lang="en-US" sz="1800" dirty="0"/>
              <a:t>UDP </a:t>
            </a:r>
            <a:r>
              <a:rPr lang="el-GR" sz="1800" dirty="0"/>
              <a:t>πακέτου</a:t>
            </a:r>
            <a:r>
              <a:rPr lang="en-US" sz="1800" dirty="0"/>
              <a:t> (</a:t>
            </a:r>
            <a:r>
              <a:rPr lang="en-US" sz="1600" dirty="0"/>
              <a:t>source: http://216.92.67.219/free/diagrams/udpformat.png</a:t>
            </a:r>
            <a:r>
              <a:rPr lang="en-US" sz="1800" dirty="0"/>
              <a:t>)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894" y="2636912"/>
            <a:ext cx="6172212" cy="2267716"/>
          </a:xfrm>
        </p:spPr>
      </p:pic>
    </p:spTree>
    <p:extLst>
      <p:ext uri="{BB962C8B-B14F-4D97-AF65-F5344CB8AC3E}">
        <p14:creationId xmlns:p14="http://schemas.microsoft.com/office/powerpoint/2010/main" val="35400519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Διαφορές </a:t>
            </a:r>
            <a:r>
              <a:rPr lang="en-US" dirty="0"/>
              <a:t>UDP </a:t>
            </a:r>
            <a:r>
              <a:rPr lang="el-GR" dirty="0"/>
              <a:t>και </a:t>
            </a:r>
            <a:r>
              <a:rPr lang="en-US" dirty="0"/>
              <a:t>TCP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1907896"/>
              </p:ext>
            </p:extLst>
          </p:nvPr>
        </p:nvGraphicFramePr>
        <p:xfrm>
          <a:off x="457200" y="1268760"/>
          <a:ext cx="8229600" cy="4829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472513937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5176982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TCP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UDP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420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Εγγυάται την άφιξη των δεδομένων κατά την αποστολή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Δεν υπάρχει εγγύηση για την άφιξη των δεδομένων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6897890"/>
                  </a:ext>
                </a:extLst>
              </a:tr>
              <a:tr h="511512">
                <a:tc>
                  <a:txBody>
                    <a:bodyPr/>
                    <a:lstStyle/>
                    <a:p>
                      <a:r>
                        <a:rPr lang="el-GR" dirty="0"/>
                        <a:t>Παρέχει έλεγχο σφαλμάτων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Δεν παρέχεται έλεγχος σφαλμάτων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245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Μια κεφαλίδα 20 </a:t>
                      </a:r>
                      <a:r>
                        <a:rPr lang="el-GR" dirty="0" err="1"/>
                        <a:t>byte</a:t>
                      </a:r>
                      <a:r>
                        <a:rPr lang="el-GR" dirty="0"/>
                        <a:t> επιτρέπει προαιρετικά 40 </a:t>
                      </a:r>
                      <a:r>
                        <a:rPr lang="el-GR" dirty="0" err="1"/>
                        <a:t>byte</a:t>
                      </a:r>
                      <a:r>
                        <a:rPr lang="el-GR" dirty="0"/>
                        <a:t> δεδομένων λειτουργίας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Μια κεφαλίδα 8 </a:t>
                      </a:r>
                      <a:r>
                        <a:rPr lang="el-GR" dirty="0" err="1"/>
                        <a:t>byte</a:t>
                      </a:r>
                      <a:r>
                        <a:rPr lang="el-GR" dirty="0"/>
                        <a:t> επιτρέπει μόνο υποχρεωτικά δεδομένα λειτουργίας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769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Πιο αργό από το UDP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Ταχύτερη από το TCP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607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Ιδανικό για εφαρμογές που απαιτούν αξιοπιστία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Ιδανικό για εφαρμογές που απαιτούν ταχύτητα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459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Πιο ανθεκτικό από το </a:t>
                      </a:r>
                      <a:r>
                        <a:rPr lang="en-US" dirty="0"/>
                        <a:t>UDP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Λιγότερο ανθεκτικό</a:t>
                      </a:r>
                      <a:r>
                        <a:rPr lang="el-GR" baseline="0" dirty="0"/>
                        <a:t> από το </a:t>
                      </a:r>
                      <a:r>
                        <a:rPr lang="en-US" baseline="0" dirty="0"/>
                        <a:t>UDP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472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Παρέχει έλεγχο ροής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Δεν παρέχει έλεγχο</a:t>
                      </a:r>
                      <a:r>
                        <a:rPr lang="el-GR" baseline="0" dirty="0"/>
                        <a:t> ροής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906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Καλύτερο</a:t>
                      </a:r>
                      <a:r>
                        <a:rPr lang="el-GR" baseline="0" dirty="0"/>
                        <a:t> για </a:t>
                      </a:r>
                      <a:r>
                        <a:rPr lang="en-US" baseline="0" dirty="0"/>
                        <a:t>web browsing, </a:t>
                      </a:r>
                      <a:r>
                        <a:rPr lang="el-GR" baseline="0" dirty="0"/>
                        <a:t>μεταφορά αρχείων, </a:t>
                      </a:r>
                      <a:r>
                        <a:rPr lang="en-US" baseline="0" dirty="0"/>
                        <a:t>emails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aseline="0" dirty="0"/>
                        <a:t>Καλύτερο για </a:t>
                      </a:r>
                      <a:r>
                        <a:rPr lang="en-US" baseline="0" dirty="0"/>
                        <a:t>VPNs, video streaming, </a:t>
                      </a:r>
                      <a:r>
                        <a:rPr lang="el-GR" baseline="0" dirty="0"/>
                        <a:t>ζωντανές μεταδόσεις, </a:t>
                      </a:r>
                      <a:r>
                        <a:rPr lang="en-US" baseline="0" dirty="0"/>
                        <a:t>online gaming</a:t>
                      </a:r>
                      <a:endParaRPr lang="el-GR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371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428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Εφαρμογές </a:t>
            </a:r>
            <a:r>
              <a:rPr lang="en-US" dirty="0"/>
              <a:t>UDP</a:t>
            </a:r>
            <a:r>
              <a:rPr lang="el-GR" dirty="0"/>
              <a:t>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/>
              <a:t>Οι εφαρμογές που χρησιμοποιούν το πρωτόκολλο UDP θα πρέπει να μπορούν να δεχτούν κάποια απώλεια </a:t>
            </a:r>
            <a:r>
              <a:rPr lang="el-GR" dirty="0" err="1"/>
              <a:t>πακετων</a:t>
            </a:r>
            <a:r>
              <a:rPr lang="el-GR" dirty="0"/>
              <a:t> ή διάφορα σφάλματα στα πακέτα τα οποία στέλνουν </a:t>
            </a:r>
          </a:p>
          <a:p>
            <a:r>
              <a:rPr lang="el-GR" dirty="0"/>
              <a:t>Μερικές εφαρμογές, όπως για παράδειγμα το </a:t>
            </a:r>
            <a:r>
              <a:rPr lang="en-US" dirty="0"/>
              <a:t>Trivial File Transfer Protocol (TFTP) </a:t>
            </a:r>
            <a:r>
              <a:rPr lang="el-GR" dirty="0"/>
              <a:t>υλοποιούν δικούς τους μηχανισμούς διασφάλισης της αξιοπιστίας της επικοινωνίας </a:t>
            </a:r>
            <a:endParaRPr lang="en-US" dirty="0"/>
          </a:p>
          <a:p>
            <a:r>
              <a:rPr lang="el-GR" dirty="0"/>
              <a:t>Τις περισσότερες φορές, οι εφαρμογές που χρησιμοποιούν το UDP δεν επιβάλλουν επιπρόσθετους μηχανισμούς αξιοπιστίας, διότι θα παρεμποδίζονται από αυτούς και χειροτερεύει η απόδοσή τους</a:t>
            </a:r>
          </a:p>
          <a:p>
            <a:r>
              <a:rPr lang="el-GR" dirty="0"/>
              <a:t>Κλασικό παράδειγμα τέτοιων προγραμμάτων είναι οι εφαρμογές πραγματικού χρόνου (πχ. </a:t>
            </a:r>
            <a:r>
              <a:rPr lang="el-GR" dirty="0" err="1"/>
              <a:t>media</a:t>
            </a:r>
            <a:r>
              <a:rPr lang="el-GR" dirty="0"/>
              <a:t> </a:t>
            </a:r>
            <a:r>
              <a:rPr lang="el-GR" dirty="0" err="1"/>
              <a:t>streaming</a:t>
            </a:r>
            <a:r>
              <a:rPr lang="el-GR" dirty="0"/>
              <a:t>, παιχνίδια στο διαδίκτυο) </a:t>
            </a:r>
          </a:p>
          <a:p>
            <a:r>
              <a:rPr lang="el-GR" dirty="0"/>
              <a:t>Στην περίπτωση πάντως που μία εφαρμογή χρειάζεται αξιόπιστη μετάδοση δεδομένων, δηλαδή η πλειοψηφία των εφαρμογών του διαδικτύου, θα προτιμήσει να χρησιμοποιήσει το πρωτόκολλο</a:t>
            </a:r>
            <a:r>
              <a:rPr lang="en-US" dirty="0"/>
              <a:t> TCP </a:t>
            </a:r>
            <a:r>
              <a:rPr lang="el-GR" dirty="0"/>
              <a:t>αντί του UDP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650794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Εφαρμογές </a:t>
            </a:r>
            <a:r>
              <a:rPr lang="en-US" dirty="0"/>
              <a:t>UDP</a:t>
            </a:r>
            <a:r>
              <a:rPr lang="el-GR" dirty="0"/>
              <a:t>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Σε ένα τυπικό δίκτυο υπολογιστών, η κίνηση που προέρχεται από την μετάδοση UDP πακέτων ανέρχεται σε ένα αρκετά μικρό ποσοστό </a:t>
            </a:r>
            <a:endParaRPr lang="en-US" dirty="0"/>
          </a:p>
          <a:p>
            <a:r>
              <a:rPr lang="el-GR" dirty="0"/>
              <a:t>Παρόλα αυτά όμως, το πρωτόκολλο αυτό το χρησιμοποιούν πολύ σημαντικές εφαρμογές, στην σωστή λειτουργία των οποίων βασίζεται το διαδίκτυο </a:t>
            </a:r>
            <a:endParaRPr lang="en-US" dirty="0"/>
          </a:p>
          <a:p>
            <a:r>
              <a:rPr lang="el-GR" dirty="0"/>
              <a:t>Οι σημαντικότερες </a:t>
            </a:r>
            <a:r>
              <a:rPr lang="en-US" dirty="0"/>
              <a:t>UDP</a:t>
            </a:r>
            <a:r>
              <a:rPr lang="el-GR" dirty="0"/>
              <a:t> εφαρμογές είναι οι εξής:</a:t>
            </a:r>
            <a:endParaRPr lang="en-US" dirty="0"/>
          </a:p>
          <a:p>
            <a:pPr lvl="1"/>
            <a:r>
              <a:rPr lang="el-GR" dirty="0" err="1"/>
              <a:t>Domain</a:t>
            </a:r>
            <a:r>
              <a:rPr lang="el-GR" dirty="0"/>
              <a:t> </a:t>
            </a:r>
            <a:r>
              <a:rPr lang="el-GR" dirty="0" err="1"/>
              <a:t>Name</a:t>
            </a:r>
            <a:r>
              <a:rPr lang="el-GR" dirty="0"/>
              <a:t> </a:t>
            </a:r>
            <a:r>
              <a:rPr lang="el-GR" dirty="0" err="1"/>
              <a:t>System</a:t>
            </a:r>
            <a:r>
              <a:rPr lang="el-GR" dirty="0"/>
              <a:t> (D</a:t>
            </a:r>
            <a:r>
              <a:rPr lang="en-US" dirty="0"/>
              <a:t>NS</a:t>
            </a:r>
            <a:r>
              <a:rPr lang="el-GR" dirty="0"/>
              <a:t>)</a:t>
            </a:r>
            <a:endParaRPr lang="en-US" dirty="0"/>
          </a:p>
          <a:p>
            <a:pPr lvl="1"/>
            <a:r>
              <a:rPr lang="el-GR" dirty="0" err="1"/>
              <a:t>Simple</a:t>
            </a:r>
            <a:r>
              <a:rPr lang="el-GR" dirty="0"/>
              <a:t> </a:t>
            </a:r>
            <a:r>
              <a:rPr lang="el-GR" dirty="0" err="1"/>
              <a:t>Network</a:t>
            </a:r>
            <a:r>
              <a:rPr lang="el-GR" dirty="0"/>
              <a:t> Management </a:t>
            </a:r>
            <a:r>
              <a:rPr lang="el-GR" dirty="0" err="1"/>
              <a:t>Protocol</a:t>
            </a:r>
            <a:r>
              <a:rPr lang="el-GR" dirty="0"/>
              <a:t> (</a:t>
            </a:r>
            <a:r>
              <a:rPr lang="en-US" dirty="0"/>
              <a:t>SNMP</a:t>
            </a:r>
            <a:r>
              <a:rPr lang="el-GR" dirty="0"/>
              <a:t>)</a:t>
            </a:r>
            <a:endParaRPr lang="en-US" dirty="0"/>
          </a:p>
          <a:p>
            <a:pPr lvl="1"/>
            <a:r>
              <a:rPr lang="el-GR" dirty="0" err="1"/>
              <a:t>Dynamic</a:t>
            </a:r>
            <a:r>
              <a:rPr lang="el-GR" dirty="0"/>
              <a:t> </a:t>
            </a:r>
            <a:r>
              <a:rPr lang="el-GR" dirty="0" err="1"/>
              <a:t>Host</a:t>
            </a:r>
            <a:r>
              <a:rPr lang="el-GR" dirty="0"/>
              <a:t> </a:t>
            </a:r>
            <a:r>
              <a:rPr lang="el-GR" dirty="0" err="1"/>
              <a:t>Configuration</a:t>
            </a:r>
            <a:r>
              <a:rPr lang="el-GR" dirty="0"/>
              <a:t> </a:t>
            </a:r>
            <a:r>
              <a:rPr lang="el-GR" dirty="0" err="1"/>
              <a:t>Protocol</a:t>
            </a:r>
            <a:r>
              <a:rPr lang="el-GR" dirty="0"/>
              <a:t> (</a:t>
            </a:r>
            <a:r>
              <a:rPr lang="en-US" dirty="0"/>
              <a:t>DHCP</a:t>
            </a:r>
            <a:r>
              <a:rPr lang="el-GR" dirty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5264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l-GR" dirty="0"/>
              <a:t>Το </a:t>
            </a:r>
            <a:r>
              <a:rPr lang="el-GR" u="sng" dirty="0" err="1"/>
              <a:t>Domain</a:t>
            </a:r>
            <a:r>
              <a:rPr lang="el-GR" u="sng" dirty="0"/>
              <a:t> </a:t>
            </a:r>
            <a:r>
              <a:rPr lang="el-GR" u="sng" dirty="0" err="1"/>
              <a:t>Name</a:t>
            </a:r>
            <a:r>
              <a:rPr lang="el-GR" u="sng" dirty="0"/>
              <a:t> </a:t>
            </a:r>
            <a:r>
              <a:rPr lang="el-GR" u="sng" dirty="0" err="1"/>
              <a:t>System</a:t>
            </a:r>
            <a:r>
              <a:rPr lang="en-US" u="sng" dirty="0"/>
              <a:t> </a:t>
            </a:r>
            <a:r>
              <a:rPr lang="el-GR" u="sng" dirty="0"/>
              <a:t>(DNS)</a:t>
            </a:r>
            <a:r>
              <a:rPr lang="el-GR" dirty="0"/>
              <a:t> είναι ένα ιεραρχικό σύστημα </a:t>
            </a:r>
            <a:r>
              <a:rPr lang="el-GR" dirty="0" err="1"/>
              <a:t>ονοματοδοσίας</a:t>
            </a:r>
            <a:r>
              <a:rPr lang="el-GR" dirty="0"/>
              <a:t> για δίκτυα υπολογιστών που χρησιμοποιούν το πρωτόκολλο </a:t>
            </a:r>
            <a:r>
              <a:rPr lang="en-US" dirty="0"/>
              <a:t>IP</a:t>
            </a:r>
          </a:p>
          <a:p>
            <a:r>
              <a:rPr lang="el-GR" dirty="0"/>
              <a:t>Το σύστημα αυτό μπορεί και αντιστοιχίζει τα ονόματα των υπολογιστών υπηρεσίας σε αριθμητικές διευθύνσεις IP</a:t>
            </a:r>
            <a:endParaRPr lang="en-US" dirty="0"/>
          </a:p>
          <a:p>
            <a:r>
              <a:rPr lang="el-GR" dirty="0"/>
              <a:t>Οι περιοχές χωρίζονται σε επίπεδα και κάθε επίπεδο συχνά περιέχει κατώτερα επίπεδα </a:t>
            </a:r>
          </a:p>
          <a:p>
            <a:r>
              <a:rPr lang="el-GR" dirty="0"/>
              <a:t>Η αλλαγή επιπέδου των ονομάτων χώρου είναι πολλές φορές ισοδύναμη με αλλαγή ζώνης</a:t>
            </a:r>
          </a:p>
          <a:p>
            <a:r>
              <a:rPr lang="el-GR" dirty="0"/>
              <a:t>Μία ζώνη αντιστοιχεί σε μία διακλάδωση (κόμβο) και ένα όνομα σε μία απόληξη </a:t>
            </a:r>
          </a:p>
          <a:p>
            <a:r>
              <a:rPr lang="el-GR" dirty="0"/>
              <a:t>Όλες οι ζώνες είναι και ονόματα χώρου αλλά το αντίστροφο δεν ισχύει πάντα</a:t>
            </a:r>
          </a:p>
          <a:p>
            <a:r>
              <a:rPr lang="el-GR" dirty="0"/>
              <a:t>Στην πράξη, οι ζώνες είναι τα φυσικά αρχεία που βρίσκονται σε εξυπηρετητές του συστήματος </a:t>
            </a:r>
            <a:r>
              <a:rPr lang="el-GR" dirty="0" err="1"/>
              <a:t>ονοματοδοσίας</a:t>
            </a:r>
            <a:r>
              <a:rPr lang="el-GR" dirty="0"/>
              <a:t> και περιέχουν τις αντιστοιχίσεις ονομάτων και διευθύνσεων ή άλλων ονομάτων ως εγγραφές DNS </a:t>
            </a:r>
          </a:p>
          <a:p>
            <a:r>
              <a:rPr lang="el-GR" dirty="0"/>
              <a:t>Δηλαδή οι ζώνες είναι απλές βάσεις δεδομένων και οι εγγραφές είναι τα δεδομένα.</a:t>
            </a:r>
          </a:p>
        </p:txBody>
      </p:sp>
    </p:spTree>
    <p:extLst>
      <p:ext uri="{BB962C8B-B14F-4D97-AF65-F5344CB8AC3E}">
        <p14:creationId xmlns:p14="http://schemas.microsoft.com/office/powerpoint/2010/main" val="28369118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(2/2)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425" y="1864292"/>
            <a:ext cx="5659150" cy="3313175"/>
          </a:xfrm>
        </p:spPr>
      </p:pic>
      <p:sp>
        <p:nvSpPr>
          <p:cNvPr id="5" name="Text Placeholder 2"/>
          <p:cNvSpPr txBox="1">
            <a:spLocks/>
          </p:cNvSpPr>
          <p:nvPr/>
        </p:nvSpPr>
        <p:spPr>
          <a:xfrm>
            <a:off x="1187624" y="5589240"/>
            <a:ext cx="6984776" cy="64807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1800" dirty="0"/>
              <a:t>Ιεραρχική οργάνωση χώρου ονομάτων στο διαδίκτυο </a:t>
            </a:r>
            <a:r>
              <a:rPr lang="en-US" sz="1800" dirty="0"/>
              <a:t>(</a:t>
            </a:r>
            <a:r>
              <a:rPr lang="en-US" sz="1600" dirty="0"/>
              <a:t>source: https://upload.wikimedia.org/wikipedia/commons/c/c6/DNS_Tree_el.svg</a:t>
            </a:r>
            <a:r>
              <a:rPr lang="en-US" sz="1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43234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Εισαγωγή 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l-GR" altLang="en-US" dirty="0"/>
              <a:t>Παρέχει αξιόπιστες, </a:t>
            </a:r>
            <a:r>
              <a:rPr lang="el-GR" altLang="en-US" dirty="0" err="1"/>
              <a:t>connection-oriented</a:t>
            </a:r>
            <a:r>
              <a:rPr lang="el-GR" altLang="en-US" dirty="0"/>
              <a:t>, </a:t>
            </a:r>
            <a:r>
              <a:rPr lang="el-GR" altLang="en-US" dirty="0" err="1"/>
              <a:t>end-to-end</a:t>
            </a:r>
            <a:r>
              <a:rPr lang="el-GR" altLang="en-US" dirty="0"/>
              <a:t>, </a:t>
            </a:r>
            <a:r>
              <a:rPr lang="el-GR" altLang="en-US" dirty="0" err="1"/>
              <a:t>transport</a:t>
            </a:r>
            <a:r>
              <a:rPr lang="el-GR" altLang="en-US" dirty="0"/>
              <a:t> υπηρεσίες πάνω από ένα μη αξιόπιστο κανάλι, το οποίο μπορεί να καταστρέψει, να χάσει ή και να πολλαπλασιάσει πακέτα </a:t>
            </a:r>
          </a:p>
          <a:p>
            <a:pPr>
              <a:lnSpc>
                <a:spcPct val="90000"/>
              </a:lnSpc>
            </a:pPr>
            <a:r>
              <a:rPr lang="el-GR" altLang="en-US" dirty="0"/>
              <a:t>Ταιριάζει σε μια ιεραρχημένη αρχιτεκτονική πρωτοκόλλων σαν αυτή του μοντέλου OSI</a:t>
            </a:r>
          </a:p>
          <a:p>
            <a:pPr>
              <a:lnSpc>
                <a:spcPct val="90000"/>
              </a:lnSpc>
            </a:pPr>
            <a:r>
              <a:rPr lang="el-GR" altLang="en-US" dirty="0"/>
              <a:t>Βρίσκεται πάνω ακριβώς από ένα βασικό Internet πρωτόκολλο, το οποίο παρέχει έναν τρόπο στο TCP για να στέλνει και να λαμβάνει μεταβλητού μεγέθους κομμάτια πληροφορίας ενσωματωμένα σε Internet </a:t>
            </a:r>
            <a:r>
              <a:rPr lang="el-GR" altLang="en-US" dirty="0" err="1"/>
              <a:t>datagrams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4282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SNMP</a:t>
            </a:r>
            <a:r>
              <a:rPr lang="el-GR" dirty="0"/>
              <a:t>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Το </a:t>
            </a:r>
            <a:r>
              <a:rPr lang="el-GR" u="sng" dirty="0" err="1"/>
              <a:t>Simple</a:t>
            </a:r>
            <a:r>
              <a:rPr lang="el-GR" u="sng" dirty="0"/>
              <a:t> </a:t>
            </a:r>
            <a:r>
              <a:rPr lang="el-GR" u="sng" dirty="0" err="1"/>
              <a:t>Network</a:t>
            </a:r>
            <a:r>
              <a:rPr lang="el-GR" u="sng" dirty="0"/>
              <a:t> Management </a:t>
            </a:r>
            <a:r>
              <a:rPr lang="el-GR" u="sng" dirty="0" err="1"/>
              <a:t>Protocol</a:t>
            </a:r>
            <a:r>
              <a:rPr lang="el-GR" u="sng" dirty="0"/>
              <a:t> (SNMP)</a:t>
            </a:r>
            <a:r>
              <a:rPr lang="el-GR" dirty="0"/>
              <a:t> είναι μέρος της σουίτας πρωτοκόλλων </a:t>
            </a:r>
            <a:r>
              <a:rPr lang="en-US" dirty="0"/>
              <a:t>IP</a:t>
            </a:r>
          </a:p>
          <a:p>
            <a:r>
              <a:rPr lang="el-GR" dirty="0"/>
              <a:t>Χρησιμοποιείται στα συστήματα διαχείρισης δικτύων, στη διαχείριση και παρακολούθηση δικτυακών συσκευών που απαιτούν παρέμβαση του διαχειριστή δικτύου </a:t>
            </a:r>
          </a:p>
          <a:p>
            <a:r>
              <a:rPr lang="el-GR" dirty="0"/>
              <a:t>Αποτελείται από μια ομάδα προτύπων για τη διαχείριση δικτύου και περιλαμβάνει</a:t>
            </a:r>
            <a:r>
              <a:rPr lang="en-US" dirty="0"/>
              <a:t>:</a:t>
            </a:r>
          </a:p>
          <a:p>
            <a:pPr lvl="1"/>
            <a:r>
              <a:rPr lang="el-GR" dirty="0"/>
              <a:t>ένα πρωτόκολλο επιπέδου εφαρμογών (</a:t>
            </a:r>
            <a:r>
              <a:rPr lang="el-GR" dirty="0" err="1"/>
              <a:t>application</a:t>
            </a:r>
            <a:r>
              <a:rPr lang="el-GR" dirty="0"/>
              <a:t> </a:t>
            </a:r>
            <a:r>
              <a:rPr lang="el-GR" dirty="0" err="1"/>
              <a:t>layer</a:t>
            </a:r>
            <a:r>
              <a:rPr lang="el-GR" dirty="0"/>
              <a:t>)</a:t>
            </a:r>
            <a:endParaRPr lang="en-US" dirty="0"/>
          </a:p>
          <a:p>
            <a:pPr lvl="1"/>
            <a:r>
              <a:rPr lang="el-GR" dirty="0"/>
              <a:t>ένα σχήμα βάσης δεδομένων</a:t>
            </a:r>
            <a:endParaRPr lang="en-US" dirty="0"/>
          </a:p>
          <a:p>
            <a:pPr lvl="1"/>
            <a:r>
              <a:rPr lang="el-GR" dirty="0"/>
              <a:t>μια ομάδα από σύνολα δεδομένων </a:t>
            </a:r>
          </a:p>
        </p:txBody>
      </p:sp>
    </p:spTree>
    <p:extLst>
      <p:ext uri="{BB962C8B-B14F-4D97-AF65-F5344CB8AC3E}">
        <p14:creationId xmlns:p14="http://schemas.microsoft.com/office/powerpoint/2010/main" val="323261991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SNMP</a:t>
            </a:r>
            <a:r>
              <a:rPr lang="el-GR" dirty="0"/>
              <a:t>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/>
              <a:t>Υπάρχει ένας αριθμός συστημάτων υπό διαχείριση καθώς και ένα ή περισσότερα συστήματα διαχείρισης</a:t>
            </a:r>
          </a:p>
          <a:p>
            <a:r>
              <a:rPr lang="el-GR" dirty="0"/>
              <a:t>Το λογισμικό που "τρέχει" σε κάθε δικτυακή υπό διαχείριση συσκευή ή σύστημα ονομάζεται </a:t>
            </a:r>
            <a:r>
              <a:rPr lang="el-GR" dirty="0" err="1"/>
              <a:t>agent</a:t>
            </a:r>
            <a:r>
              <a:rPr lang="el-GR" dirty="0"/>
              <a:t> και αναφέρει μέσω του πρωτοκόλλου SNMP στα συστήματα διαχείρισης.</a:t>
            </a:r>
          </a:p>
          <a:p>
            <a:r>
              <a:rPr lang="el-GR" dirty="0"/>
              <a:t>Στη βασική του μορφή, το SNMP προσφέρει στα συστήματα διαχείρισης, δεδομένα διαχείρισης ως μεταβλητές (π.χ. "</a:t>
            </a:r>
            <a:r>
              <a:rPr lang="el-GR" dirty="0" err="1"/>
              <a:t>free</a:t>
            </a:r>
            <a:r>
              <a:rPr lang="el-GR" dirty="0"/>
              <a:t> memory", "</a:t>
            </a:r>
            <a:r>
              <a:rPr lang="el-GR" dirty="0" err="1"/>
              <a:t>system</a:t>
            </a:r>
            <a:r>
              <a:rPr lang="el-GR" dirty="0"/>
              <a:t> </a:t>
            </a:r>
            <a:r>
              <a:rPr lang="el-GR" dirty="0" err="1"/>
              <a:t>name</a:t>
            </a:r>
            <a:r>
              <a:rPr lang="el-GR" dirty="0"/>
              <a:t>", "</a:t>
            </a:r>
            <a:r>
              <a:rPr lang="el-GR" dirty="0" err="1"/>
              <a:t>number</a:t>
            </a:r>
            <a:r>
              <a:rPr lang="el-GR" dirty="0"/>
              <a:t> of </a:t>
            </a:r>
            <a:r>
              <a:rPr lang="el-GR" dirty="0" err="1"/>
              <a:t>running</a:t>
            </a:r>
            <a:r>
              <a:rPr lang="el-GR" dirty="0"/>
              <a:t> </a:t>
            </a:r>
            <a:r>
              <a:rPr lang="el-GR" dirty="0" err="1"/>
              <a:t>processes</a:t>
            </a:r>
            <a:r>
              <a:rPr lang="el-GR" dirty="0"/>
              <a:t>", "</a:t>
            </a:r>
            <a:r>
              <a:rPr lang="el-GR" dirty="0" err="1"/>
              <a:t>default</a:t>
            </a:r>
            <a:r>
              <a:rPr lang="el-GR" dirty="0"/>
              <a:t> </a:t>
            </a:r>
            <a:r>
              <a:rPr lang="el-GR" dirty="0" err="1"/>
              <a:t>route</a:t>
            </a:r>
            <a:r>
              <a:rPr lang="el-GR" dirty="0"/>
              <a:t>") </a:t>
            </a:r>
          </a:p>
          <a:p>
            <a:r>
              <a:rPr lang="el-GR" dirty="0"/>
              <a:t>Ταυτόχρονα, επιτρέπει ενέργειες όπως η εφαρμογή νέας ή η αλλαγή της υπάρχουσας παραμετροποίησης της δικτυακής διάταξης.</a:t>
            </a:r>
          </a:p>
          <a:p>
            <a:r>
              <a:rPr lang="el-GR" dirty="0"/>
              <a:t>Οι μεταβλητές που ελέγχονται από το SNMP οργανώνονται σε ιεραρχικές δομές, οι οποίες μαζί με τα </a:t>
            </a:r>
            <a:r>
              <a:rPr lang="el-GR" dirty="0" err="1"/>
              <a:t>μεταδεδομένα</a:t>
            </a:r>
            <a:r>
              <a:rPr lang="el-GR" dirty="0"/>
              <a:t> περιγράφονται από τα </a:t>
            </a:r>
            <a:r>
              <a:rPr lang="el-GR" dirty="0" err="1"/>
              <a:t>MIBs</a:t>
            </a:r>
            <a:r>
              <a:rPr lang="el-GR" dirty="0"/>
              <a:t> (Management Information </a:t>
            </a:r>
            <a:r>
              <a:rPr lang="el-GR" dirty="0" err="1"/>
              <a:t>Bases</a:t>
            </a:r>
            <a:r>
              <a:rPr lang="el-G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851923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DHCP (1/3)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/>
              <a:t>Με τον όρο </a:t>
            </a:r>
            <a:r>
              <a:rPr lang="el-GR" u="sng" dirty="0"/>
              <a:t>DHCP (</a:t>
            </a:r>
            <a:r>
              <a:rPr lang="el-GR" u="sng" dirty="0" err="1"/>
              <a:t>Dynamic</a:t>
            </a:r>
            <a:r>
              <a:rPr lang="el-GR" u="sng" dirty="0"/>
              <a:t> </a:t>
            </a:r>
            <a:r>
              <a:rPr lang="el-GR" u="sng" dirty="0" err="1"/>
              <a:t>Host</a:t>
            </a:r>
            <a:r>
              <a:rPr lang="el-GR" u="sng" dirty="0"/>
              <a:t> </a:t>
            </a:r>
            <a:r>
              <a:rPr lang="el-GR" u="sng" dirty="0" err="1"/>
              <a:t>Configuration</a:t>
            </a:r>
            <a:r>
              <a:rPr lang="el-GR" u="sng" dirty="0"/>
              <a:t> </a:t>
            </a:r>
            <a:r>
              <a:rPr lang="el-GR" u="sng" dirty="0" err="1"/>
              <a:t>Protocol</a:t>
            </a:r>
            <a:r>
              <a:rPr lang="el-GR" u="sng" dirty="0"/>
              <a:t>)</a:t>
            </a:r>
            <a:r>
              <a:rPr lang="el-GR" dirty="0"/>
              <a:t> αναφερόμαστε σε ένα μηχανισμό διαχείρισης πρωτοκόλλων</a:t>
            </a:r>
            <a:r>
              <a:rPr lang="en-US" dirty="0"/>
              <a:t> TCP/IP</a:t>
            </a:r>
            <a:r>
              <a:rPr lang="el-GR" dirty="0"/>
              <a:t> .</a:t>
            </a:r>
          </a:p>
          <a:p>
            <a:r>
              <a:rPr lang="el-GR" dirty="0"/>
              <a:t>Το TCP/IP πρωτόκολλο είναι ουσιαστικά ένα λογισμικό που τρέχει σε έναν </a:t>
            </a:r>
            <a:r>
              <a:rPr lang="el-GR" dirty="0" err="1"/>
              <a:t>router</a:t>
            </a:r>
            <a:r>
              <a:rPr lang="el-GR" dirty="0"/>
              <a:t> και σε υπολογιστή και διευθετεί όλα τα θέματα επικοινωνίας με αυτόν τον υπολογιστή και άλλους που χρησιμοποιούν αυτό το πρωτόκολλο ως γλώσσα. </a:t>
            </a:r>
            <a:endParaRPr lang="en-US" dirty="0"/>
          </a:p>
          <a:p>
            <a:r>
              <a:rPr lang="el-GR" dirty="0"/>
              <a:t>Για να δουλέψει το ίδιο λογισμικό σε τόσους πολλούς υπολογιστές υπάρχει η ανάγκη να το ξεκινήσουμε σε κάθε υπολογιστή με τις αντίστοιχες παραμέτρους για αυτόν και για τη θέση του στο δίκτυο. </a:t>
            </a:r>
            <a:endParaRPr lang="en-US" dirty="0"/>
          </a:p>
          <a:p>
            <a:r>
              <a:rPr lang="el-GR" dirty="0"/>
              <a:t>Η αρχικοποίηση (</a:t>
            </a:r>
            <a:r>
              <a:rPr lang="el-GR" dirty="0" err="1"/>
              <a:t>initialisation</a:t>
            </a:r>
            <a:r>
              <a:rPr lang="el-GR" dirty="0"/>
              <a:t>) αυτή μπορεί να γίνει κατά τη διάρκεια της εκκίνησης (αν το πρωτόκολλο είναι συγχωνευμένο στο λειτουργικό σύστημα) ή με την κλήση του πρωτοκόλλου από κάποια εφαρμογή (αν το πρωτόκολλο υπάρχει στην εφαρμογή).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9309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DHCP (2/3)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Οι παράμετροι αυτές μπορούν να οριστούν τοπικά, για κάθε υπολογιστή ξεχωριστά. Κάτι τέτοιο όμως δημιουργεί αρκετά προβλήματα:</a:t>
            </a:r>
          </a:p>
          <a:p>
            <a:r>
              <a:rPr lang="el-GR" dirty="0"/>
              <a:t>Χρειάζεται πάρα πολλή εργασία από τον διαχειριστή του δικτύου η οποία είναι χρονοβόρα και επιρρεπής σε λάθη.</a:t>
            </a:r>
          </a:p>
          <a:p>
            <a:r>
              <a:rPr lang="el-GR" dirty="0"/>
              <a:t>Το να διατηρούνται οι παράμετροι ενημερωμένες απαιτεί συνεχή δουλειά η οποία αυξάνεται γεωμετρικά με τις αλλαγές που συμβαίνουν στο δίκτυο, ειδικά αν υπάρχουν υπολογιστές που αλλάζουν συνεχώς θέση (π.χ. φορητοί υπολογιστές).</a:t>
            </a:r>
            <a:endParaRPr lang="en-US" dirty="0"/>
          </a:p>
          <a:p>
            <a:r>
              <a:rPr lang="el-GR" dirty="0"/>
              <a:t>Η αλλαγή μίας παραμέτρου κοινής για τους υπολογιστές σε ένα </a:t>
            </a:r>
            <a:r>
              <a:rPr lang="el-GR" i="1" dirty="0"/>
              <a:t>s</a:t>
            </a:r>
            <a:r>
              <a:rPr lang="en-US" i="1" dirty="0" err="1"/>
              <a:t>ubnet</a:t>
            </a:r>
            <a:r>
              <a:rPr lang="en-US" i="1" dirty="0"/>
              <a:t> </a:t>
            </a:r>
            <a:r>
              <a:rPr lang="el-GR" dirty="0"/>
              <a:t> (</a:t>
            </a:r>
            <a:r>
              <a:rPr lang="el-GR" dirty="0" err="1"/>
              <a:t>υποδίκτυο</a:t>
            </a:r>
            <a:r>
              <a:rPr lang="el-GR" dirty="0"/>
              <a:t>) απαιτεί αλλαγές σε κάθε υπολογιστή. </a:t>
            </a:r>
          </a:p>
        </p:txBody>
      </p:sp>
    </p:spTree>
    <p:extLst>
      <p:ext uri="{BB962C8B-B14F-4D97-AF65-F5344CB8AC3E}">
        <p14:creationId xmlns:p14="http://schemas.microsoft.com/office/powerpoint/2010/main" val="12033657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DHCP (3/3)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/>
              <a:t>Μερικά μηχανήματα μπορεί να λειτουργούν ως τερματικά. Κάτι τέτοιο σημαίνει ότι δεν έχουν αποθηκευτικό χώρο για να κρατήσουν τις ρυθμίσεις</a:t>
            </a:r>
          </a:p>
          <a:p>
            <a:r>
              <a:rPr lang="el-GR" dirty="0"/>
              <a:t>Σε περιπτώσεις έλλειψης διευθύνσεων ή ενός δικτύου που αλλάζει συνέχεια</a:t>
            </a:r>
            <a:r>
              <a:rPr lang="en-US" dirty="0"/>
              <a:t>,</a:t>
            </a:r>
            <a:r>
              <a:rPr lang="el-GR" dirty="0"/>
              <a:t> είναι χάσιμο χρόνου να δίνουμε σε έναν μη σταθερό υπολογιστή μόνιμη διεύθυνση </a:t>
            </a:r>
            <a:endParaRPr lang="en-US" dirty="0"/>
          </a:p>
          <a:p>
            <a:r>
              <a:rPr lang="el-GR" dirty="0"/>
              <a:t>Μία καλύτερη προσέγγιση θα ήταν να χρησιμοποιούνται ομάδες διευθύνσεων από ομάδες υπολογιστών </a:t>
            </a:r>
            <a:endParaRPr lang="en-US" dirty="0"/>
          </a:p>
          <a:p>
            <a:r>
              <a:rPr lang="el-GR" dirty="0"/>
              <a:t>Η «χειροκίνητη» ρύθμιση τέτοιου είδους δεν παρέχει εύκολο τρόπο για να γίνει αυτό</a:t>
            </a:r>
          </a:p>
          <a:p>
            <a:r>
              <a:rPr lang="el-GR" dirty="0"/>
              <a:t>Όλοι αυτοί οι λόγοι οδήγησαν στην ανάγκη για έναν αυτόματο μηχανισμό διαχείρισης των TCP/IP πρωτοκόλλων. </a:t>
            </a:r>
            <a:endParaRPr lang="en-US" dirty="0"/>
          </a:p>
          <a:p>
            <a:r>
              <a:rPr lang="el-GR" dirty="0"/>
              <a:t>Ο DHCP είναι αυτή τη στιγμή ο πιο προηγμένος μηχανισμός για τη δουλειά αυτή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2078714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Σύντομη ανασκόπηση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Εισαγωγή</a:t>
            </a:r>
          </a:p>
          <a:p>
            <a:r>
              <a:rPr lang="el-GR" altLang="en-US" dirty="0"/>
              <a:t>Επίπεδα </a:t>
            </a:r>
            <a:r>
              <a:rPr lang="en-US" altLang="en-US" dirty="0"/>
              <a:t>TCP/IP</a:t>
            </a:r>
          </a:p>
          <a:p>
            <a:r>
              <a:rPr lang="el-GR" altLang="en-US" dirty="0"/>
              <a:t>Πρωτόκολλο </a:t>
            </a:r>
            <a:r>
              <a:rPr lang="en-US" altLang="en-US" dirty="0"/>
              <a:t>TCP</a:t>
            </a:r>
            <a:endParaRPr lang="el-GR" altLang="en-US" dirty="0"/>
          </a:p>
          <a:p>
            <a:r>
              <a:rPr lang="el-GR" altLang="en-US" dirty="0"/>
              <a:t>Πρωτόκολλο </a:t>
            </a:r>
            <a:r>
              <a:rPr lang="en-US" altLang="en-US" dirty="0"/>
              <a:t>UDP</a:t>
            </a:r>
          </a:p>
          <a:p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102736694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Βιβλιογραφία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Autofit/>
          </a:bodyPr>
          <a:lstStyle/>
          <a:p>
            <a:r>
              <a:rPr lang="el-GR" sz="2800" u="sng" dirty="0"/>
              <a:t>Σημειώσεις μαθήματος (Κεφάλαιο 3)</a:t>
            </a:r>
            <a:endParaRPr lang="el-GR" sz="2800" dirty="0"/>
          </a:p>
          <a:p>
            <a:r>
              <a:rPr lang="el-GR" sz="2800" u="sng" dirty="0"/>
              <a:t>Βιβλία:</a:t>
            </a:r>
          </a:p>
          <a:p>
            <a:pPr lvl="1"/>
            <a:r>
              <a:rPr lang="en-US" sz="2400" dirty="0"/>
              <a:t>D. E. Comer, </a:t>
            </a:r>
            <a:r>
              <a:rPr lang="el-GR" sz="2400" dirty="0"/>
              <a:t>Διαδίκτυα με </a:t>
            </a:r>
            <a:r>
              <a:rPr lang="en-US" sz="2400" dirty="0"/>
              <a:t>TCP/IP: </a:t>
            </a:r>
            <a:r>
              <a:rPr lang="el-GR" sz="2400" dirty="0"/>
              <a:t>Αρχές, Πρωτόκολλα, και Αρχιτεκτονικές, 4</a:t>
            </a:r>
            <a:r>
              <a:rPr lang="el-GR" sz="2400" baseline="30000" dirty="0"/>
              <a:t>η</a:t>
            </a:r>
            <a:r>
              <a:rPr lang="el-GR" sz="2400" dirty="0"/>
              <a:t> Αμερικανική έκδοση, Τόμος 1</a:t>
            </a:r>
            <a:r>
              <a:rPr lang="en-US" sz="2400" dirty="0"/>
              <a:t>,</a:t>
            </a:r>
            <a:r>
              <a:rPr lang="el-GR" sz="2400" dirty="0"/>
              <a:t> Εκδόσεις Κλειδάριθμος</a:t>
            </a:r>
          </a:p>
          <a:p>
            <a:pPr lvl="1"/>
            <a:r>
              <a:rPr lang="en-US" sz="2400" dirty="0"/>
              <a:t>A. </a:t>
            </a:r>
            <a:r>
              <a:rPr lang="en-US" sz="2400" dirty="0" err="1"/>
              <a:t>Tanenbaum</a:t>
            </a:r>
            <a:r>
              <a:rPr lang="en-US" sz="2400" dirty="0"/>
              <a:t> &amp; D. </a:t>
            </a:r>
            <a:r>
              <a:rPr lang="en-US" sz="2400" dirty="0" err="1"/>
              <a:t>Wetherall</a:t>
            </a:r>
            <a:r>
              <a:rPr lang="en-US" sz="2400" dirty="0"/>
              <a:t>, </a:t>
            </a:r>
            <a:r>
              <a:rPr lang="el-GR" sz="2400" dirty="0"/>
              <a:t>Δίκτυα Υπολογιστών, 5</a:t>
            </a:r>
            <a:r>
              <a:rPr lang="el-GR" sz="2400" baseline="30000" dirty="0"/>
              <a:t>η</a:t>
            </a:r>
            <a:r>
              <a:rPr lang="el-GR" sz="2400" dirty="0"/>
              <a:t> Αμερικανική έκδοση, Εκδόσεις Κλειδάριθμος</a:t>
            </a:r>
          </a:p>
        </p:txBody>
      </p:sp>
    </p:spTree>
    <p:extLst>
      <p:ext uri="{BB962C8B-B14F-4D97-AF65-F5344CB8AC3E}">
        <p14:creationId xmlns:p14="http://schemas.microsoft.com/office/powerpoint/2010/main" val="28348870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>
                <a:hlinkClick r:id="rId3"/>
              </a:rPr>
              <a:t>http://telematics.upatras.gr/telematics/bouras/undergraduate-courses/diktua-dhmosias-xrhshs-kai-diasundesh-diktuwn?language=el</a:t>
            </a:r>
            <a:r>
              <a:rPr lang="en-US" sz="2000" dirty="0"/>
              <a:t> (</a:t>
            </a:r>
            <a:r>
              <a:rPr lang="el-GR" sz="2000" dirty="0"/>
              <a:t>Δικτυακός τόπος μαθήματος</a:t>
            </a:r>
            <a:r>
              <a:rPr lang="en-US" sz="2000" dirty="0"/>
              <a:t>)</a:t>
            </a:r>
          </a:p>
          <a:p>
            <a:r>
              <a:rPr lang="en-US" sz="2000" dirty="0">
                <a:hlinkClick r:id="rId4"/>
              </a:rPr>
              <a:t>https://www.guru99.com/tcp-ip-model.html</a:t>
            </a:r>
            <a:r>
              <a:rPr lang="el-GR" sz="2000" dirty="0"/>
              <a:t> (Το πρωτόκολλο </a:t>
            </a:r>
            <a:r>
              <a:rPr lang="en-US" sz="2000" dirty="0"/>
              <a:t>TCP)</a:t>
            </a:r>
          </a:p>
          <a:p>
            <a:r>
              <a:rPr lang="en-US" sz="2000" dirty="0">
                <a:hlinkClick r:id="rId5"/>
              </a:rPr>
              <a:t>https://www.lifewire.com/tcp-headers-and-udp-headers-explained-817970</a:t>
            </a:r>
            <a:r>
              <a:rPr lang="en-US" sz="2000" dirty="0"/>
              <a:t> (TCP vs. UDP)</a:t>
            </a:r>
          </a:p>
          <a:p>
            <a:r>
              <a:rPr lang="en-US" sz="2000" dirty="0">
                <a:hlinkClick r:id="rId6"/>
              </a:rPr>
              <a:t>https://el.wikipedia.org/wiki/</a:t>
            </a:r>
            <a:r>
              <a:rPr lang="el-GR" sz="2000" dirty="0" err="1">
                <a:hlinkClick r:id="rId6"/>
              </a:rPr>
              <a:t>Σύστημα_Ονοματοδοσίας_Διαδικτύου</a:t>
            </a:r>
            <a:r>
              <a:rPr lang="el-GR" sz="2000" dirty="0"/>
              <a:t> (</a:t>
            </a:r>
            <a:r>
              <a:rPr lang="en-US" sz="2000" dirty="0"/>
              <a:t>DNS)</a:t>
            </a:r>
            <a:endParaRPr lang="el-GR" sz="2000" dirty="0"/>
          </a:p>
          <a:p>
            <a:r>
              <a:rPr lang="en-US" sz="2000" dirty="0">
                <a:hlinkClick r:id="rId7"/>
              </a:rPr>
              <a:t>https://el.wikipedia.org/wiki/Simple_Network_Management_Protocol</a:t>
            </a:r>
            <a:r>
              <a:rPr lang="el-GR" sz="2000" dirty="0"/>
              <a:t> (</a:t>
            </a:r>
            <a:r>
              <a:rPr lang="en-US" sz="2000" dirty="0"/>
              <a:t>SNMP)</a:t>
            </a:r>
            <a:endParaRPr lang="el-GR" sz="2000" dirty="0"/>
          </a:p>
          <a:p>
            <a:r>
              <a:rPr lang="en-US" sz="2000" dirty="0">
                <a:hlinkClick r:id="rId8"/>
              </a:rPr>
              <a:t>https://el.wikipedia.org/wiki/DHCP</a:t>
            </a:r>
            <a:r>
              <a:rPr lang="el-GR" sz="2000" dirty="0"/>
              <a:t> (</a:t>
            </a:r>
            <a:r>
              <a:rPr lang="en-US" sz="2000" dirty="0"/>
              <a:t>DHCP)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33282320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464156" y="2492896"/>
            <a:ext cx="8229600" cy="1143000"/>
          </a:xfrm>
        </p:spPr>
        <p:txBody>
          <a:bodyPr/>
          <a:lstStyle/>
          <a:p>
            <a:r>
              <a:rPr lang="el-GR" dirty="0"/>
              <a:t>Ερωτήσεις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67249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Εισαγωγή (</a:t>
            </a:r>
            <a:r>
              <a:rPr lang="en-US" altLang="en-US" dirty="0"/>
              <a:t>3</a:t>
            </a:r>
            <a:r>
              <a:rPr lang="el-GR" altLang="en-US" dirty="0"/>
              <a:t>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156" y="1556792"/>
            <a:ext cx="605206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l-GR" dirty="0"/>
              <a:t>Το </a:t>
            </a:r>
            <a:r>
              <a:rPr lang="en-US" dirty="0"/>
              <a:t>IP </a:t>
            </a:r>
            <a:r>
              <a:rPr lang="el-GR" dirty="0"/>
              <a:t>παρέχει έναν τρόπο για τον προσδιορισμό και την προσπέλαση του αποστολέα και παραλήπτη (</a:t>
            </a:r>
            <a:r>
              <a:rPr lang="el-GR" dirty="0" err="1"/>
              <a:t>source</a:t>
            </a:r>
            <a:r>
              <a:rPr lang="el-GR" dirty="0"/>
              <a:t> - </a:t>
            </a:r>
            <a:r>
              <a:rPr lang="el-GR" dirty="0" err="1"/>
              <a:t>target</a:t>
            </a:r>
            <a:r>
              <a:rPr lang="el-GR" dirty="0"/>
              <a:t>) TCP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l-GR" dirty="0"/>
              <a:t>Τα 4 επίπεδα ιεραρχικής δόμησης του </a:t>
            </a:r>
            <a:r>
              <a:rPr lang="en-US" dirty="0"/>
              <a:t>TCP</a:t>
            </a:r>
            <a:r>
              <a:rPr lang="el-GR" dirty="0"/>
              <a:t>/</a:t>
            </a:r>
            <a:r>
              <a:rPr lang="en-US" dirty="0"/>
              <a:t>IP </a:t>
            </a:r>
            <a:r>
              <a:rPr lang="el-GR" dirty="0"/>
              <a:t>είναι τα εξής</a:t>
            </a:r>
          </a:p>
          <a:p>
            <a:pPr lvl="1">
              <a:lnSpc>
                <a:spcPct val="90000"/>
              </a:lnSpc>
            </a:pPr>
            <a:r>
              <a:rPr lang="el-GR" dirty="0"/>
              <a:t>Επίπεδο Εφαρμογής</a:t>
            </a:r>
          </a:p>
          <a:p>
            <a:pPr lvl="1">
              <a:lnSpc>
                <a:spcPct val="90000"/>
              </a:lnSpc>
            </a:pPr>
            <a:r>
              <a:rPr lang="el-GR" dirty="0"/>
              <a:t>Επίπεδο Μεταφοράς</a:t>
            </a:r>
          </a:p>
          <a:p>
            <a:pPr lvl="1">
              <a:lnSpc>
                <a:spcPct val="90000"/>
              </a:lnSpc>
            </a:pPr>
            <a:r>
              <a:rPr lang="el-GR" dirty="0"/>
              <a:t>Επίπεδο Δικτύου</a:t>
            </a:r>
            <a:r>
              <a:rPr lang="en-US" dirty="0"/>
              <a:t> </a:t>
            </a:r>
            <a:endParaRPr lang="el-GR" dirty="0"/>
          </a:p>
          <a:p>
            <a:pPr lvl="1">
              <a:lnSpc>
                <a:spcPct val="90000"/>
              </a:lnSpc>
            </a:pPr>
            <a:r>
              <a:rPr lang="el-GR" dirty="0"/>
              <a:t>Επίπεδο Συνδέσμου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230839"/>
            <a:ext cx="2155274" cy="4302713"/>
          </a:xfrm>
          <a:prstGeom prst="rect">
            <a:avLst/>
          </a:prstGeom>
        </p:spPr>
      </p:pic>
      <p:sp>
        <p:nvSpPr>
          <p:cNvPr id="5" name="Text Placeholder 2"/>
          <p:cNvSpPr txBox="1">
            <a:spLocks/>
          </p:cNvSpPr>
          <p:nvPr/>
        </p:nvSpPr>
        <p:spPr>
          <a:xfrm>
            <a:off x="6405721" y="5533552"/>
            <a:ext cx="2664296" cy="109840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1800" dirty="0"/>
              <a:t>Επίπεδα </a:t>
            </a:r>
            <a:r>
              <a:rPr lang="en-US" sz="1800" dirty="0"/>
              <a:t>TCP (</a:t>
            </a:r>
            <a:r>
              <a:rPr lang="en-US" sz="1600" dirty="0"/>
              <a:t>source: https://www.guru99.com/tcp-ip-model.html</a:t>
            </a:r>
            <a:r>
              <a:rPr lang="en-US" sz="1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77611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Επίπεδο Εφαρμογής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el-GR" altLang="en-US" dirty="0"/>
              <a:t>Το </a:t>
            </a:r>
            <a:r>
              <a:rPr lang="el-GR" altLang="en-US" u="sng" dirty="0"/>
              <a:t>Επίπεδο Εφαρμογής (</a:t>
            </a:r>
            <a:r>
              <a:rPr lang="en-US" altLang="en-US" u="sng" dirty="0"/>
              <a:t>Application Layer)</a:t>
            </a:r>
            <a:r>
              <a:rPr lang="el-GR" altLang="en-US" dirty="0"/>
              <a:t> </a:t>
            </a:r>
            <a:r>
              <a:rPr lang="el-GR" altLang="en-US" dirty="0" err="1"/>
              <a:t>αλληλεπιδρά</a:t>
            </a:r>
            <a:r>
              <a:rPr lang="el-GR" altLang="en-US" dirty="0"/>
              <a:t> με ένα πρόγραμμα εφαρμογής, το οποίο είναι το υψηλότερο επίπεδο του μοντέλου OSI. </a:t>
            </a:r>
          </a:p>
          <a:p>
            <a:pPr>
              <a:lnSpc>
                <a:spcPct val="90000"/>
              </a:lnSpc>
            </a:pPr>
            <a:r>
              <a:rPr lang="el-GR" altLang="en-US" dirty="0"/>
              <a:t>Το επίπεδο εφαρμογής OSI επιτρέπει στους χρήστες να </a:t>
            </a:r>
            <a:r>
              <a:rPr lang="el-GR" altLang="en-US" dirty="0" err="1"/>
              <a:t>αλληλεπιδρούν</a:t>
            </a:r>
            <a:r>
              <a:rPr lang="el-GR" altLang="en-US" dirty="0"/>
              <a:t> με άλλες εφαρμογές λογισμικού.</a:t>
            </a:r>
          </a:p>
          <a:p>
            <a:pPr>
              <a:lnSpc>
                <a:spcPct val="90000"/>
              </a:lnSpc>
            </a:pPr>
            <a:r>
              <a:rPr lang="el-GR" altLang="en-US" dirty="0"/>
              <a:t>Το Επίπεδο Εφαρμογής </a:t>
            </a:r>
            <a:r>
              <a:rPr lang="el-GR" altLang="en-US" dirty="0" err="1"/>
              <a:t>αλληλεπιδρά</a:t>
            </a:r>
            <a:r>
              <a:rPr lang="el-GR" altLang="en-US" dirty="0"/>
              <a:t> με εφαρμογές λογισμικού για την υλοποίηση ενός στοιχείου επικοινωνίας. </a:t>
            </a:r>
          </a:p>
          <a:p>
            <a:pPr>
              <a:lnSpc>
                <a:spcPct val="90000"/>
              </a:lnSpc>
            </a:pPr>
            <a:r>
              <a:rPr lang="el-GR" altLang="en-US" dirty="0"/>
              <a:t>Η ερμηνεία των δεδομένων από το πρόγραμμα εφαρμογής είναι πάντα εκτός του πεδίου εφαρμογής του μοντέλου OSI.</a:t>
            </a:r>
          </a:p>
          <a:p>
            <a:pPr>
              <a:lnSpc>
                <a:spcPct val="90000"/>
              </a:lnSpc>
            </a:pPr>
            <a:r>
              <a:rPr lang="el-GR" altLang="en-US" u="sng" dirty="0"/>
              <a:t>Παραδείγματα</a:t>
            </a:r>
            <a:r>
              <a:rPr lang="en-US" altLang="en-US" u="sng" dirty="0"/>
              <a:t>: </a:t>
            </a:r>
          </a:p>
          <a:p>
            <a:pPr lvl="1">
              <a:lnSpc>
                <a:spcPct val="90000"/>
              </a:lnSpc>
            </a:pPr>
            <a:r>
              <a:rPr lang="el-GR" altLang="en-US" dirty="0"/>
              <a:t>μεταφορά αρχείων, 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l-GR" altLang="en-US" dirty="0"/>
              <a:t>email, 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l-GR" altLang="en-US" dirty="0"/>
              <a:t>απομακρυσμένη σύνδεση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477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Επίπεδο Εφαρμογής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l-GR" altLang="en-US" u="sng" dirty="0"/>
              <a:t>Λειτουργίες</a:t>
            </a:r>
            <a:r>
              <a:rPr lang="en-US" altLang="en-US" u="sng" dirty="0"/>
              <a:t>:</a:t>
            </a:r>
          </a:p>
          <a:p>
            <a:pPr lvl="1">
              <a:lnSpc>
                <a:spcPct val="90000"/>
              </a:lnSpc>
            </a:pPr>
            <a:r>
              <a:rPr lang="el-GR" altLang="en-US" dirty="0"/>
              <a:t>Εντοπισμός συνεργατών επικοινωνίας</a:t>
            </a:r>
          </a:p>
          <a:p>
            <a:pPr lvl="1">
              <a:lnSpc>
                <a:spcPct val="90000"/>
              </a:lnSpc>
            </a:pPr>
            <a:r>
              <a:rPr lang="el-GR" altLang="en-US" dirty="0"/>
              <a:t>Καθορισμός διαθεσιμότητας πόρων</a:t>
            </a:r>
          </a:p>
          <a:p>
            <a:pPr lvl="1">
              <a:lnSpc>
                <a:spcPct val="90000"/>
              </a:lnSpc>
            </a:pPr>
            <a:r>
              <a:rPr lang="el-GR" altLang="en-US" dirty="0"/>
              <a:t>Συγχρονισμός επικοινωνίας</a:t>
            </a:r>
          </a:p>
          <a:p>
            <a:pPr lvl="1">
              <a:lnSpc>
                <a:spcPct val="90000"/>
              </a:lnSpc>
            </a:pPr>
            <a:r>
              <a:rPr lang="el-GR" altLang="en-US" dirty="0"/>
              <a:t>Επιτρέπει στους χρήστες να συνδεθούν σε έναν απομακρυσμένο κεντρικό υπολογιστή</a:t>
            </a:r>
          </a:p>
          <a:p>
            <a:pPr lvl="1">
              <a:lnSpc>
                <a:spcPct val="90000"/>
              </a:lnSpc>
            </a:pPr>
            <a:r>
              <a:rPr lang="el-GR" altLang="en-US" dirty="0"/>
              <a:t>Υπηρεσίες ηλεκτρονικού ταχυδρομείου</a:t>
            </a:r>
          </a:p>
          <a:p>
            <a:pPr lvl="1">
              <a:lnSpc>
                <a:spcPct val="90000"/>
              </a:lnSpc>
            </a:pPr>
            <a:r>
              <a:rPr lang="el-GR" altLang="en-US" dirty="0"/>
              <a:t>Προσφέρει κατανεμημένες πηγές βάσης δεδομένων και πρόσβαση σε παγκόσμιες πληροφορίες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297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Επίπεδο Μεταφοράς (1/3)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l-GR" altLang="en-US" dirty="0"/>
              <a:t>Το </a:t>
            </a:r>
            <a:r>
              <a:rPr lang="el-GR" altLang="en-US" u="sng" dirty="0"/>
              <a:t>Επίπεδο Μεταφοράς</a:t>
            </a:r>
            <a:r>
              <a:rPr lang="en-US" altLang="en-US" u="sng" dirty="0"/>
              <a:t> (Transport Layer)</a:t>
            </a:r>
            <a:r>
              <a:rPr lang="el-GR" altLang="en-US" dirty="0"/>
              <a:t> βασίζεται στο Επίπεδο Δικτύου</a:t>
            </a:r>
            <a:r>
              <a:rPr lang="en-US" altLang="en-US" dirty="0"/>
              <a:t> (Network Layer)</a:t>
            </a:r>
            <a:r>
              <a:rPr lang="el-GR" altLang="en-US" dirty="0"/>
              <a:t>, προκειμένου να παρέχει μεταφορά δεδομένων από μια διαδικασία σε μια μηχανή συστήματος πηγής σε μια διαδικασία σε ένα σύστημα προορισμού</a:t>
            </a:r>
          </a:p>
          <a:p>
            <a:pPr>
              <a:lnSpc>
                <a:spcPct val="90000"/>
              </a:lnSpc>
            </a:pPr>
            <a:r>
              <a:rPr lang="el-GR" altLang="en-US" dirty="0"/>
              <a:t>Φιλοξενείται χρησιμοποιώντας μεμονωμένα ή πολλαπλά δίκτυα και διατηρεί επίσης την ποιότητα των λειτουργιών των υπηρεσιών</a:t>
            </a:r>
          </a:p>
          <a:p>
            <a:pPr>
              <a:lnSpc>
                <a:spcPct val="90000"/>
              </a:lnSpc>
            </a:pPr>
            <a:r>
              <a:rPr lang="el-GR" altLang="en-US" dirty="0"/>
              <a:t>Καθορίζει πόσα δεδομένα πρέπει να αποστέλλονται πού και με τι ρυθμό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365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Επίπεδο Μεταφοράς 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l-GR" altLang="en-US" dirty="0"/>
              <a:t>Βασίζεται στο μήνυμα που λαμβάνεται από το επίπεδο εφαρμογής. </a:t>
            </a:r>
          </a:p>
          <a:p>
            <a:pPr>
              <a:lnSpc>
                <a:spcPct val="90000"/>
              </a:lnSpc>
            </a:pPr>
            <a:r>
              <a:rPr lang="el-GR" altLang="en-US" dirty="0"/>
              <a:t>Βοηθάει να διασφαλιστεί ότι οι μονάδες δεδομένων παραδίδονται χωρίς σφάλματα και διαδοχικά.</a:t>
            </a:r>
          </a:p>
          <a:p>
            <a:pPr>
              <a:lnSpc>
                <a:spcPct val="90000"/>
              </a:lnSpc>
            </a:pPr>
            <a:r>
              <a:rPr lang="el-GR" dirty="0"/>
              <a:t>Βοηθάει στον έλεγχο της αξιοπιστίας ενός συνδέσμου μέσω του ελέγχου ροής, του ελέγχου σφαλμάτων και της </a:t>
            </a:r>
            <a:r>
              <a:rPr lang="el-GR" dirty="0" err="1"/>
              <a:t>τμηματοποίησης</a:t>
            </a:r>
            <a:r>
              <a:rPr lang="el-GR" dirty="0"/>
              <a:t> ή της κατάτμησης.</a:t>
            </a:r>
          </a:p>
          <a:p>
            <a:pPr>
              <a:lnSpc>
                <a:spcPct val="90000"/>
              </a:lnSpc>
            </a:pPr>
            <a:r>
              <a:rPr lang="el-GR" dirty="0"/>
              <a:t>Προσφέρει αναγνώριση της επιτυχούς μετάδοσης δεδομένων και στέλνει τα επόμενα δεδομένα σε περίπτωση που δεν προέκυψαν σφάλματα.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898183"/>
      </p:ext>
    </p:extLst>
  </p:cSld>
  <p:clrMapOvr>
    <a:masterClrMapping/>
  </p:clrMapOvr>
</p:sld>
</file>

<file path=ppt/theme/theme1.xml><?xml version="1.0" encoding="utf-8"?>
<a:theme xmlns:a="http://schemas.openxmlformats.org/drawingml/2006/main" name="1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3377</TotalTime>
  <Words>3802</Words>
  <Application>Microsoft Office PowerPoint</Application>
  <PresentationFormat>On-screen Show (4:3)</PresentationFormat>
  <Paragraphs>341</Paragraphs>
  <Slides>48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1" baseType="lpstr">
      <vt:lpstr>Arial</vt:lpstr>
      <vt:lpstr>Calibri</vt:lpstr>
      <vt:lpstr>1_Θέμα του Office</vt:lpstr>
      <vt:lpstr>ΔΙΚΤΥΑ ΔΗΜΟΣΙΑΣ ΧΡΗΣΗΣ ΚΑΙ ΔΙΑΣΥΝΔΕΣΗ ΔΙΚΤΥΩΝ</vt:lpstr>
      <vt:lpstr>Περιεχόμενα ενότητας</vt:lpstr>
      <vt:lpstr>Εισαγωγή (1/3)</vt:lpstr>
      <vt:lpstr>Εισαγωγή (2/3)</vt:lpstr>
      <vt:lpstr>Εισαγωγή (3/3)</vt:lpstr>
      <vt:lpstr>Επίπεδο Εφαρμογής (1/2)</vt:lpstr>
      <vt:lpstr>Επίπεδο Εφαρμογής (2/2)</vt:lpstr>
      <vt:lpstr>Επίπεδο Μεταφοράς (1/3)</vt:lpstr>
      <vt:lpstr>Επίπεδο Μεταφοράς (2/3)</vt:lpstr>
      <vt:lpstr>Επίπεδο Μεταφοράς (3/3)</vt:lpstr>
      <vt:lpstr>Επίπεδο Δικτύου</vt:lpstr>
      <vt:lpstr>Επίπεδο Συνεδρίας</vt:lpstr>
      <vt:lpstr>Ιεραρχικές διαφορές OSI και TCP/IP</vt:lpstr>
      <vt:lpstr>Το πρωτόκολλο TCP (1/3)</vt:lpstr>
      <vt:lpstr>Το πρωτόκολλο TCP (2/3)</vt:lpstr>
      <vt:lpstr>Το πρωτόκολλο TCP (3/3)</vt:lpstr>
      <vt:lpstr>Θύρες Πρωτοκόλλου (1/4)</vt:lpstr>
      <vt:lpstr>Θύρες Πρωτοκόλλου (2/4)</vt:lpstr>
      <vt:lpstr>Θύρες Πρωτοκόλλου (3/4)</vt:lpstr>
      <vt:lpstr>Θύρες Πρωτοκόλλου (4/4)</vt:lpstr>
      <vt:lpstr>Μοντέλο Λειτουργίας</vt:lpstr>
      <vt:lpstr>Επικοινωνία TCP (1/4)</vt:lpstr>
      <vt:lpstr>Επικοινωνία TCP (2/4)</vt:lpstr>
      <vt:lpstr>Επικοινωνία TCP (3/4)</vt:lpstr>
      <vt:lpstr>Επικοινωνία TCP (4/4)</vt:lpstr>
      <vt:lpstr>Δομή Πακέτου TCP (1/3)</vt:lpstr>
      <vt:lpstr>Δομή Πακέτου TCP (2/3)</vt:lpstr>
      <vt:lpstr>Δομή Πακέτου TCP (3/3)</vt:lpstr>
      <vt:lpstr>Πρωτόκολλο UDP (1/4)</vt:lpstr>
      <vt:lpstr>Πρωτόκολλο UDP (2/4)</vt:lpstr>
      <vt:lpstr>Πρωτόκολλο UDP (3/4)</vt:lpstr>
      <vt:lpstr>Πρωτόκολλο UDP (4/4)</vt:lpstr>
      <vt:lpstr>Δομή Πακέτου UDP (1/2)</vt:lpstr>
      <vt:lpstr>Δομή πακέτου UDP (2/2)</vt:lpstr>
      <vt:lpstr>Διαφορές UDP και TCP</vt:lpstr>
      <vt:lpstr>Εφαρμογές UDP (1/2)</vt:lpstr>
      <vt:lpstr>Εφαρμογές UDP (2/2)</vt:lpstr>
      <vt:lpstr>DNS (1/2)</vt:lpstr>
      <vt:lpstr>DNS (2/2)</vt:lpstr>
      <vt:lpstr>SNMP (1/2)</vt:lpstr>
      <vt:lpstr>SNMP (2/2)</vt:lpstr>
      <vt:lpstr>DHCP (1/3)</vt:lpstr>
      <vt:lpstr>DHCP (2/3)</vt:lpstr>
      <vt:lpstr>DHCP (3/3)</vt:lpstr>
      <vt:lpstr>Σύντομη ανασκόπηση</vt:lpstr>
      <vt:lpstr>Βιβλιογραφία</vt:lpstr>
      <vt:lpstr>Links</vt:lpstr>
      <vt:lpstr>Ερωτήσεις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ΚΟΚΚΙΝΟΣ ΒΑΣΙΛΕΙΟΣ</cp:lastModifiedBy>
  <cp:revision>998</cp:revision>
  <dcterms:created xsi:type="dcterms:W3CDTF">2012-09-06T09:03:05Z</dcterms:created>
  <dcterms:modified xsi:type="dcterms:W3CDTF">2020-10-05T08:45:13Z</dcterms:modified>
</cp:coreProperties>
</file>