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3"/>
  </p:notesMasterIdLst>
  <p:sldIdLst>
    <p:sldId id="378" r:id="rId2"/>
    <p:sldId id="262" r:id="rId3"/>
    <p:sldId id="338" r:id="rId4"/>
    <p:sldId id="337" r:id="rId5"/>
    <p:sldId id="336" r:id="rId6"/>
    <p:sldId id="335" r:id="rId7"/>
    <p:sldId id="334" r:id="rId8"/>
    <p:sldId id="333" r:id="rId9"/>
    <p:sldId id="332" r:id="rId10"/>
    <p:sldId id="330" r:id="rId11"/>
    <p:sldId id="327" r:id="rId12"/>
    <p:sldId id="326" r:id="rId13"/>
    <p:sldId id="325" r:id="rId14"/>
    <p:sldId id="324" r:id="rId15"/>
    <p:sldId id="323" r:id="rId16"/>
    <p:sldId id="339" r:id="rId17"/>
    <p:sldId id="341" r:id="rId18"/>
    <p:sldId id="340" r:id="rId19"/>
    <p:sldId id="342" r:id="rId20"/>
    <p:sldId id="348" r:id="rId21"/>
    <p:sldId id="347" r:id="rId22"/>
    <p:sldId id="349" r:id="rId23"/>
    <p:sldId id="343" r:id="rId24"/>
    <p:sldId id="351" r:id="rId25"/>
    <p:sldId id="353" r:id="rId26"/>
    <p:sldId id="352" r:id="rId27"/>
    <p:sldId id="377" r:id="rId28"/>
    <p:sldId id="354" r:id="rId29"/>
    <p:sldId id="356" r:id="rId30"/>
    <p:sldId id="359" r:id="rId31"/>
    <p:sldId id="358" r:id="rId32"/>
    <p:sldId id="355" r:id="rId33"/>
    <p:sldId id="357" r:id="rId34"/>
    <p:sldId id="360" r:id="rId35"/>
    <p:sldId id="367" r:id="rId36"/>
    <p:sldId id="365" r:id="rId37"/>
    <p:sldId id="364" r:id="rId38"/>
    <p:sldId id="363" r:id="rId39"/>
    <p:sldId id="362" r:id="rId40"/>
    <p:sldId id="369" r:id="rId41"/>
    <p:sldId id="368" r:id="rId42"/>
    <p:sldId id="371" r:id="rId43"/>
    <p:sldId id="370" r:id="rId44"/>
    <p:sldId id="372" r:id="rId45"/>
    <p:sldId id="375" r:id="rId46"/>
    <p:sldId id="376" r:id="rId47"/>
    <p:sldId id="373" r:id="rId48"/>
    <p:sldId id="321" r:id="rId49"/>
    <p:sldId id="320" r:id="rId50"/>
    <p:sldId id="379" r:id="rId51"/>
    <p:sldId id="322" r:id="rId5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11" d="100"/>
          <a:sy n="111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05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13756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5075BC"/>
                </a:solidFill>
              </a:rPr>
              <a:t>Πρωτόκολλ</a:t>
            </a:r>
            <a:r>
              <a:rPr lang="en-US" sz="1000" dirty="0">
                <a:solidFill>
                  <a:srgbClr val="5075BC"/>
                </a:solidFill>
              </a:rPr>
              <a:t>α Χ.25, Frame Relay, ISDN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266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63945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5075BC"/>
                </a:solidFill>
              </a:rPr>
              <a:t>Πρωτόκολλ</a:t>
            </a:r>
            <a:r>
              <a:rPr lang="en-US" sz="1000" dirty="0">
                <a:solidFill>
                  <a:srgbClr val="5075BC"/>
                </a:solidFill>
              </a:rPr>
              <a:t>α Χ.25, Frame Relay, ISDN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266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1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1380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5075BC"/>
                </a:solidFill>
              </a:rPr>
              <a:t>Πρωτόκολλ</a:t>
            </a:r>
            <a:r>
              <a:rPr lang="en-US" sz="1000" dirty="0">
                <a:solidFill>
                  <a:srgbClr val="5075BC"/>
                </a:solidFill>
              </a:rPr>
              <a:t>α Χ.25, Frame Relay, ISDN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9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266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8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5075BC"/>
                </a:solidFill>
              </a:rPr>
              <a:t>Πρωτόκολλ</a:t>
            </a:r>
            <a:r>
              <a:rPr lang="en-US" sz="1000" dirty="0">
                <a:solidFill>
                  <a:srgbClr val="5075BC"/>
                </a:solidFill>
              </a:rPr>
              <a:t>α Χ.25, Frame Relay, ISDN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10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266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5075BC"/>
                </a:solidFill>
              </a:rPr>
              <a:t>Πρωτόκολλ</a:t>
            </a:r>
            <a:r>
              <a:rPr lang="en-US" sz="1000" dirty="0">
                <a:solidFill>
                  <a:srgbClr val="5075BC"/>
                </a:solidFill>
              </a:rPr>
              <a:t>α Χ.25, Frame Relay, ISDN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266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0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94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5075BC"/>
                </a:solidFill>
              </a:rPr>
              <a:t>Πρωτόκολλ</a:t>
            </a:r>
            <a:r>
              <a:rPr lang="en-US" sz="1000" dirty="0">
                <a:solidFill>
                  <a:srgbClr val="5075BC"/>
                </a:solidFill>
              </a:rPr>
              <a:t>α Χ.25, Frame Relay, ISDN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266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5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5075BC"/>
                </a:solidFill>
              </a:rPr>
              <a:t>Πρωτόκολλ</a:t>
            </a:r>
            <a:r>
              <a:rPr lang="en-US" sz="1000" dirty="0">
                <a:solidFill>
                  <a:srgbClr val="5075BC"/>
                </a:solidFill>
              </a:rPr>
              <a:t>α Χ.25, Frame Relay, ISDN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9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266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2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59599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kkino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telematics.upatras.gr/telematics/bouras?language=e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telematics.upatras.gr/telematics/bouras/undergraduate-courses/diktua-dhmosias-xrhshs-kai-diasundesh-diktuwn?language=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vsb.cz/grygarek/TPS/PREZENTACE/ISDN.pdf" TargetMode="External"/><Relationship Id="rId4" Type="http://schemas.openxmlformats.org/officeDocument/2006/relationships/hyperlink" Target="http://networklab.csie.ncu.edu.tw/CommEduProj2/powerpoint/0706-1.ppt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ΔΙΚΤΥΑ ΔΗΜΟΣΙΑΣ ΧΡΗΣΗΣ ΚΑΙ </a:t>
            </a:r>
            <a:r>
              <a:rPr lang="el-GR"/>
              <a:t>ΔΙΑΣΥΝΔΕΣΗ ΔΙΚΤΥΩΝ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384823"/>
            <a:ext cx="9144000" cy="3068514"/>
          </a:xfrm>
        </p:spPr>
        <p:txBody>
          <a:bodyPr>
            <a:normAutofit fontScale="92500"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/>
              <a:t>Πρωτόκολλ</a:t>
            </a:r>
            <a:r>
              <a:rPr lang="en-US" sz="2800" dirty="0"/>
              <a:t>α Χ.25, Frame Relay, ISDN</a:t>
            </a:r>
          </a:p>
          <a:p>
            <a:endParaRPr lang="el-GR" sz="2800" dirty="0"/>
          </a:p>
          <a:p>
            <a:r>
              <a:rPr lang="el-GR" sz="2800" dirty="0"/>
              <a:t>Βασίλειος Κόκκινος (εκ μέρους του Καθηγητή Χ. Ι. Μπούρα)</a:t>
            </a:r>
          </a:p>
          <a:p>
            <a:r>
              <a:rPr lang="el-GR" sz="2800" dirty="0"/>
              <a:t>Τμήμα Μηχανικών Η/Υ &amp; Πληροφορικής</a:t>
            </a:r>
            <a:r>
              <a:rPr lang="en-US" sz="2800" dirty="0"/>
              <a:t>, </a:t>
            </a:r>
            <a:r>
              <a:rPr lang="el-GR" sz="2800" dirty="0"/>
              <a:t>Πανεπιστήμιο Πατρών</a:t>
            </a:r>
          </a:p>
          <a:p>
            <a:r>
              <a:rPr lang="en-US" sz="2800" dirty="0"/>
              <a:t>email: </a:t>
            </a:r>
            <a:r>
              <a:rPr lang="en-US" sz="2800" dirty="0">
                <a:hlinkClick r:id="rId3"/>
              </a:rPr>
              <a:t>kokkinos@cti.gr</a:t>
            </a:r>
            <a:r>
              <a:rPr lang="el-GR" sz="2800" dirty="0"/>
              <a:t>, </a:t>
            </a:r>
            <a:endParaRPr lang="en-US" sz="2800"/>
          </a:p>
          <a:p>
            <a:r>
              <a:rPr lang="en-US" sz="2800"/>
              <a:t>site</a:t>
            </a:r>
            <a:r>
              <a:rPr lang="en-US" sz="2800" dirty="0"/>
              <a:t>: </a:t>
            </a:r>
            <a:r>
              <a:rPr lang="en-US" sz="2800" dirty="0">
                <a:hlinkClick r:id="rId4"/>
              </a:rPr>
              <a:t>http://telematics.upatras.gr/telematics/bouras?language=el</a:t>
            </a:r>
            <a:endParaRPr lang="en-US" sz="2800" dirty="0"/>
          </a:p>
          <a:p>
            <a:endParaRPr lang="el-GR" sz="2800" dirty="0"/>
          </a:p>
        </p:txBody>
      </p:sp>
      <p:pic>
        <p:nvPicPr>
          <p:cNvPr id="6" name="Picture 5" descr="Λογότυπος ΠΠ Κάθετος Έγχρωμος  (JPEG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296"/>
            <a:ext cx="3657600" cy="13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1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Νοητά Κυκλώματα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Virtual Circuits)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/>
              <a:t>Είναι οι συνδέσεις μεταξύ δύο </a:t>
            </a:r>
            <a:r>
              <a:rPr lang="en-US" altLang="en-US" dirty="0"/>
              <a:t>DTE</a:t>
            </a:r>
            <a:r>
              <a:rPr lang="el-GR" altLang="en-US" dirty="0"/>
              <a:t> που δεν αναπαριστούν φυσική σύνδεση, αλλά ένα λογικό μονοπάτι</a:t>
            </a:r>
          </a:p>
          <a:p>
            <a:r>
              <a:rPr lang="el-GR" altLang="en-US" dirty="0"/>
              <a:t>Η διαδικασία για τη δημιουργία ενός νοητού κυκλώματος είναι γνωστή ως κλήση</a:t>
            </a:r>
            <a:endParaRPr lang="en-US" altLang="en-US" dirty="0"/>
          </a:p>
          <a:p>
            <a:r>
              <a:rPr lang="el-GR" dirty="0"/>
              <a:t>Οι DCE και DTE χρησιμοποιούν </a:t>
            </a:r>
            <a:r>
              <a:rPr lang="en-US" dirty="0"/>
              <a:t>TDM (</a:t>
            </a:r>
            <a:r>
              <a:rPr lang="el-GR" dirty="0"/>
              <a:t>Time Division </a:t>
            </a:r>
            <a:r>
              <a:rPr lang="el-GR" dirty="0" err="1"/>
              <a:t>Multiplexing</a:t>
            </a:r>
            <a:r>
              <a:rPr lang="en-US" dirty="0"/>
              <a:t>)</a:t>
            </a:r>
            <a:r>
              <a:rPr lang="el-GR" dirty="0"/>
              <a:t> για την πολυπλεξία</a:t>
            </a:r>
          </a:p>
          <a:p>
            <a:r>
              <a:rPr lang="el-GR" altLang="en-US" dirty="0"/>
              <a:t>Δύο είδη Νοητών Κυκλωμάτων:</a:t>
            </a:r>
          </a:p>
          <a:p>
            <a:pPr lvl="1"/>
            <a:r>
              <a:rPr lang="el-GR" altLang="en-US" dirty="0"/>
              <a:t>μόνιμη νοητή σύνδεση (</a:t>
            </a:r>
            <a:r>
              <a:rPr lang="en-US" altLang="en-US" dirty="0"/>
              <a:t>Permanent Virtual Circuit </a:t>
            </a:r>
            <a:r>
              <a:rPr lang="el-GR" altLang="en-US" dirty="0"/>
              <a:t>ή </a:t>
            </a:r>
            <a:r>
              <a:rPr lang="en-US" altLang="en-US" dirty="0"/>
              <a:t>PVC)</a:t>
            </a:r>
            <a:endParaRPr lang="el-GR" altLang="en-US" dirty="0"/>
          </a:p>
          <a:p>
            <a:pPr lvl="1"/>
            <a:r>
              <a:rPr lang="el-GR" altLang="en-US" dirty="0"/>
              <a:t>προσωρινή νοητή σύνδεση (</a:t>
            </a:r>
            <a:r>
              <a:rPr lang="en-US" altLang="en-US" dirty="0"/>
              <a:t>Switched Virtual Circuit </a:t>
            </a:r>
            <a:r>
              <a:rPr lang="el-GR" altLang="en-US" dirty="0"/>
              <a:t>ή </a:t>
            </a:r>
            <a:r>
              <a:rPr lang="en-US" altLang="en-US" dirty="0"/>
              <a:t>SVC)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Πλεονεκτήματα </a:t>
            </a:r>
            <a:r>
              <a:rPr lang="en-US" altLang="en-US" dirty="0"/>
              <a:t>X.25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500" dirty="0"/>
              <a:t>Προσφέρει αποτελεσματική δρομολόγηση</a:t>
            </a:r>
          </a:p>
          <a:p>
            <a:r>
              <a:rPr lang="el-GR" altLang="en-US" sz="2500" dirty="0"/>
              <a:t>Προσφέρει ασφάλεια δεδομένων</a:t>
            </a:r>
          </a:p>
          <a:p>
            <a:r>
              <a:rPr lang="el-GR" altLang="en-US" sz="2500" dirty="0"/>
              <a:t>Προσφέρει μεγαλύτερη αξιοπιστία διευκολύνοντας την ύπαρξη μηχανισμού επιβεβαίωσης της σωστής επικοινωνίας</a:t>
            </a:r>
          </a:p>
          <a:p>
            <a:r>
              <a:rPr lang="el-GR" altLang="en-US" sz="2500" dirty="0"/>
              <a:t>Ένα πακέτο δεν πρόκειται να μονοπωλεί κάποια DTE/DCE σύνδεση για πολύ χρόνο</a:t>
            </a:r>
          </a:p>
          <a:p>
            <a:r>
              <a:rPr lang="el-GR" altLang="en-US" sz="2500" dirty="0"/>
              <a:t>Αν κάποιο πακέτο ληφθεί λάθος, τότε χρειάζεται να </a:t>
            </a:r>
            <a:r>
              <a:rPr lang="el-GR" altLang="en-US" sz="2500"/>
              <a:t>σταλεί ξανά</a:t>
            </a:r>
            <a:r>
              <a:rPr lang="en-US" altLang="en-US" sz="2500"/>
              <a:t> </a:t>
            </a:r>
            <a:r>
              <a:rPr lang="el-GR" altLang="en-US" sz="2500" dirty="0"/>
              <a:t>μόνο αυτό το πακέτο</a:t>
            </a:r>
          </a:p>
        </p:txBody>
      </p:sp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X.25 </a:t>
            </a:r>
            <a:r>
              <a:rPr lang="el-GR" altLang="en-US"/>
              <a:t>Επίπεδο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Ορίζει</a:t>
            </a:r>
            <a:r>
              <a:rPr lang="en-US" altLang="en-US" dirty="0"/>
              <a:t> </a:t>
            </a:r>
            <a:r>
              <a:rPr lang="el-GR" altLang="en-US" dirty="0"/>
              <a:t>τα χαρακτηριστικά της φυσικής σύνδεσης </a:t>
            </a:r>
            <a:r>
              <a:rPr lang="en-US" altLang="en-US" dirty="0"/>
              <a:t>DTE/DCE</a:t>
            </a:r>
            <a:endParaRPr lang="el-GR" altLang="en-US" dirty="0"/>
          </a:p>
          <a:p>
            <a:r>
              <a:rPr lang="el-GR" altLang="en-US" dirty="0"/>
              <a:t>Η φυσική σύνδεση μεταξύ ενός </a:t>
            </a:r>
            <a:r>
              <a:rPr lang="en-US" altLang="en-US" dirty="0"/>
              <a:t>DTE </a:t>
            </a:r>
            <a:r>
              <a:rPr lang="el-GR" altLang="en-US" dirty="0"/>
              <a:t>και του δικτύου γίνεται με μισθωμένη τηλεφωνική γραμμή ή </a:t>
            </a:r>
            <a:r>
              <a:rPr lang="en-US" altLang="en-US" dirty="0"/>
              <a:t>modem</a:t>
            </a:r>
            <a:endParaRPr lang="en-US" dirty="0"/>
          </a:p>
          <a:p>
            <a:r>
              <a:rPr lang="el-GR" altLang="en-US" dirty="0"/>
              <a:t>Συνήθης υλοποίηση με Χ.21 προδιαγραφές :</a:t>
            </a:r>
          </a:p>
          <a:p>
            <a:pPr lvl="1"/>
            <a:r>
              <a:rPr lang="el-GR" altLang="en-US" dirty="0"/>
              <a:t>Εξασφαλίζει τη μετάδοση δεδομένων υπό μορφή </a:t>
            </a:r>
            <a:r>
              <a:rPr lang="en-US" altLang="en-US" dirty="0"/>
              <a:t>bit</a:t>
            </a:r>
            <a:r>
              <a:rPr lang="el-GR" altLang="en-US" dirty="0"/>
              <a:t> μεταξύ </a:t>
            </a:r>
            <a:r>
              <a:rPr lang="en-US" altLang="en-US" dirty="0"/>
              <a:t>DTE </a:t>
            </a:r>
            <a:r>
              <a:rPr lang="el-GR" altLang="en-US" dirty="0"/>
              <a:t>και </a:t>
            </a:r>
            <a:r>
              <a:rPr lang="en-US" altLang="en-US" dirty="0"/>
              <a:t>DCE</a:t>
            </a:r>
          </a:p>
          <a:p>
            <a:pPr lvl="1"/>
            <a:r>
              <a:rPr lang="el-GR" altLang="en-US" dirty="0"/>
              <a:t>Παρέχει σύγχρονη και </a:t>
            </a:r>
            <a:r>
              <a:rPr lang="en-US" altLang="en-US" dirty="0"/>
              <a:t>full duplex </a:t>
            </a:r>
            <a:r>
              <a:rPr lang="el-GR" altLang="en-US" dirty="0"/>
              <a:t>μετάδοση</a:t>
            </a:r>
          </a:p>
        </p:txBody>
      </p:sp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Φυσική Σύνδεση Χ.21</a:t>
            </a:r>
            <a:endParaRPr lang="en-US" dirty="0"/>
          </a:p>
        </p:txBody>
      </p:sp>
      <p:graphicFrame>
        <p:nvGraphicFramePr>
          <p:cNvPr id="7" name="Picture Placeholder 6" descr="Σύνδεση Χ.21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12637823"/>
              </p:ext>
            </p:extLst>
          </p:nvPr>
        </p:nvGraphicFramePr>
        <p:xfrm>
          <a:off x="1043608" y="2348880"/>
          <a:ext cx="6989762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0200" imgH="1838960" progId="Visio.Drawing.11">
                  <p:embed/>
                </p:oleObj>
              </mc:Choice>
              <mc:Fallback>
                <p:oleObj name="Visio" r:id="rId2" imgW="5410200" imgH="183896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348880"/>
                        <a:ext cx="6989762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560840" cy="726976"/>
          </a:xfrm>
        </p:spPr>
        <p:txBody>
          <a:bodyPr>
            <a:normAutofit/>
          </a:bodyPr>
          <a:lstStyle/>
          <a:p>
            <a:pPr algn="ctr"/>
            <a:r>
              <a:rPr lang="el-GR" altLang="en-US" dirty="0"/>
              <a:t>Φυσική σύνδεση Χ.21</a:t>
            </a:r>
            <a:r>
              <a:rPr lang="en-US" altLang="en-US" dirty="0"/>
              <a:t> (</a:t>
            </a:r>
            <a:r>
              <a:rPr lang="en-US" dirty="0"/>
              <a:t>source: </a:t>
            </a:r>
            <a:r>
              <a:rPr lang="el-GR" dirty="0"/>
              <a:t>Χρήστος Μπούρας, Πανεπιστημιακές Σημειώσεις στα Δίκτυα Δημόσιας Χρήσης και Διασύνδεσης Δικτύων</a:t>
            </a:r>
            <a:r>
              <a:rPr lang="en-US" altLang="en-US" dirty="0"/>
              <a:t>)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Χ.25 Επίπεδο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Σκοπός του επιπέδου είναι η αξιόπιστη, χωρίς σφάλματα μεταφορά δεδομένων μεταξύ των δύο άκρων</a:t>
            </a:r>
          </a:p>
          <a:p>
            <a:r>
              <a:rPr lang="el-GR" altLang="en-US" dirty="0"/>
              <a:t>Εξασφαλίζει τη σωστή λήψη των πλαισίων και με σωστή σειρά </a:t>
            </a:r>
          </a:p>
          <a:p>
            <a:r>
              <a:rPr lang="el-GR" altLang="en-US" dirty="0"/>
              <a:t>Ξαναστέλνει τα</a:t>
            </a:r>
            <a:r>
              <a:rPr lang="en-US" altLang="en-US" dirty="0"/>
              <a:t> </a:t>
            </a:r>
            <a:r>
              <a:rPr lang="el-GR" altLang="en-US" dirty="0"/>
              <a:t>πλαίσια που λήφθηκαν λανθασμένα</a:t>
            </a:r>
          </a:p>
          <a:p>
            <a:r>
              <a:rPr lang="el-GR" altLang="en-US" dirty="0"/>
              <a:t>Παρέχει σύγχρονη, σημείο προς σημείο </a:t>
            </a:r>
            <a:r>
              <a:rPr lang="en-US" altLang="en-US" dirty="0"/>
              <a:t>f</a:t>
            </a:r>
            <a:r>
              <a:rPr lang="el-GR" altLang="en-US" dirty="0" err="1"/>
              <a:t>ull</a:t>
            </a:r>
            <a:r>
              <a:rPr lang="el-GR" altLang="en-US" dirty="0"/>
              <a:t> </a:t>
            </a:r>
            <a:r>
              <a:rPr lang="en-US" altLang="en-US" dirty="0"/>
              <a:t>d</a:t>
            </a:r>
            <a:r>
              <a:rPr lang="el-GR" altLang="en-US" dirty="0" err="1"/>
              <a:t>uplex</a:t>
            </a:r>
            <a:r>
              <a:rPr lang="el-GR" altLang="en-US" dirty="0"/>
              <a:t> επικοινωνία </a:t>
            </a:r>
            <a:endParaRPr lang="en-US" altLang="en-US" dirty="0"/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Η </a:t>
            </a:r>
            <a:r>
              <a:rPr lang="en-US" altLang="en-US" dirty="0"/>
              <a:t>ITU-T</a:t>
            </a:r>
            <a:r>
              <a:rPr lang="el-GR" altLang="en-US" dirty="0"/>
              <a:t> συνιστά το LAPB (</a:t>
            </a:r>
            <a:r>
              <a:rPr lang="en-US" altLang="en-US" dirty="0"/>
              <a:t>Link Access Procedure Balanced</a:t>
            </a:r>
            <a:r>
              <a:rPr lang="el-GR" altLang="en-US" dirty="0"/>
              <a:t>) σαν πρωτόκολλο για το </a:t>
            </a:r>
            <a:r>
              <a:rPr lang="en-US" altLang="en-US" dirty="0"/>
              <a:t>Data Link Layer</a:t>
            </a:r>
            <a:r>
              <a:rPr lang="el-GR" altLang="en-US" dirty="0"/>
              <a:t> του Χ.25</a:t>
            </a:r>
          </a:p>
          <a:p>
            <a:r>
              <a:rPr lang="el-GR" altLang="en-US" dirty="0"/>
              <a:t>Το </a:t>
            </a:r>
            <a:r>
              <a:rPr lang="en-US" altLang="en-US" dirty="0"/>
              <a:t>LAPB </a:t>
            </a:r>
            <a:r>
              <a:rPr lang="el-GR" altLang="en-US" dirty="0"/>
              <a:t>είναι υπεύθυνο για την αποκατάσταση σύνδεσης, την αξιόπιστη μεταφορά δεδομένων και τον λογικό τερματισμό της σύνδεσης</a:t>
            </a:r>
          </a:p>
          <a:p>
            <a:r>
              <a:rPr lang="el-GR" altLang="en-US" dirty="0"/>
              <a:t>Τα </a:t>
            </a:r>
            <a:r>
              <a:rPr lang="en-US" altLang="en-US" dirty="0"/>
              <a:t>frames</a:t>
            </a:r>
            <a:r>
              <a:rPr lang="el-GR" altLang="en-US" dirty="0"/>
              <a:t> διακρίνονται σε Πλαίσια εντολών (</a:t>
            </a:r>
            <a:r>
              <a:rPr lang="en-US" altLang="en-US" dirty="0"/>
              <a:t>Command Frames</a:t>
            </a:r>
            <a:r>
              <a:rPr lang="el-GR" altLang="en-US" dirty="0"/>
              <a:t>) και Πλαίσια Απαντήσεων (</a:t>
            </a:r>
            <a:r>
              <a:rPr lang="en-US" altLang="en-US" dirty="0"/>
              <a:t>Response Frames</a:t>
            </a:r>
            <a:r>
              <a:rPr lang="el-GR" altLang="en-US" dirty="0"/>
              <a:t>)</a:t>
            </a:r>
          </a:p>
          <a:p>
            <a:pPr lvl="0"/>
            <a:r>
              <a:rPr lang="el-GR" altLang="en-US" dirty="0"/>
              <a:t>Χαρακτηριστικά :</a:t>
            </a:r>
          </a:p>
          <a:p>
            <a:pPr lvl="1"/>
            <a:r>
              <a:rPr lang="el-GR" altLang="en-US" dirty="0"/>
              <a:t>Απλό και έξυπνο</a:t>
            </a:r>
            <a:endParaRPr lang="en-US" altLang="en-US" dirty="0"/>
          </a:p>
          <a:p>
            <a:pPr lvl="1"/>
            <a:r>
              <a:rPr lang="el-GR" altLang="en-US" dirty="0"/>
              <a:t>Δυναμική ανάθεση ρόλων </a:t>
            </a:r>
            <a:r>
              <a:rPr lang="el-GR" altLang="en-US" dirty="0" err="1"/>
              <a:t>master</a:t>
            </a:r>
            <a:r>
              <a:rPr lang="el-GR" altLang="en-US" dirty="0"/>
              <a:t>-</a:t>
            </a:r>
            <a:r>
              <a:rPr lang="el-GR" altLang="en-US" dirty="0" err="1"/>
              <a:t>slave</a:t>
            </a:r>
            <a:r>
              <a:rPr lang="el-GR" altLang="en-US" dirty="0"/>
              <a:t> μεταξύ DTE και DCE</a:t>
            </a:r>
          </a:p>
          <a:p>
            <a:pPr lvl="1"/>
            <a:r>
              <a:rPr lang="el-GR" altLang="en-US" dirty="0"/>
              <a:t>Οποιοσδήποτε DTE ή DCE μπορεί να διακόψει τη σύνδεση</a:t>
            </a:r>
          </a:p>
          <a:p>
            <a:pPr lvl="0"/>
            <a:endParaRPr lang="el-GR" alt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4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Κατηγορίες Πλαισίων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Τα πλαίσια χωρίζονται στα:</a:t>
            </a:r>
          </a:p>
          <a:p>
            <a:pPr lvl="1"/>
            <a:r>
              <a:rPr lang="en-US" altLang="en-US" dirty="0"/>
              <a:t>U-frames</a:t>
            </a:r>
            <a:r>
              <a:rPr lang="el-GR" altLang="en-US" dirty="0"/>
              <a:t> (</a:t>
            </a:r>
            <a:r>
              <a:rPr lang="en-US" altLang="en-US" dirty="0"/>
              <a:t>Unnumbered Frames</a:t>
            </a:r>
            <a:r>
              <a:rPr lang="el-GR" altLang="en-US" dirty="0"/>
              <a:t>): Χρησιμοποιούνται για αποκατάσταση / τερματισμό σύνδεσης</a:t>
            </a:r>
          </a:p>
          <a:p>
            <a:pPr lvl="1"/>
            <a:r>
              <a:rPr lang="en-US" altLang="en-US" dirty="0"/>
              <a:t>I-frames</a:t>
            </a:r>
            <a:r>
              <a:rPr lang="el-GR" altLang="en-US" dirty="0"/>
              <a:t> (</a:t>
            </a:r>
            <a:r>
              <a:rPr lang="en-US" altLang="en-US" dirty="0"/>
              <a:t>Information Frames</a:t>
            </a:r>
            <a:r>
              <a:rPr lang="el-GR" altLang="en-US" dirty="0"/>
              <a:t>): Χρησιμοποιούνται για τη μεταφορά πληροφορίας</a:t>
            </a:r>
            <a:endParaRPr lang="en-US" altLang="en-US" dirty="0"/>
          </a:p>
          <a:p>
            <a:pPr lvl="1"/>
            <a:r>
              <a:rPr lang="en-US" altLang="en-US" dirty="0"/>
              <a:t>S-frames</a:t>
            </a:r>
            <a:r>
              <a:rPr lang="el-GR" altLang="en-US" dirty="0"/>
              <a:t> (</a:t>
            </a:r>
            <a:r>
              <a:rPr lang="en-US" altLang="en-US" dirty="0"/>
              <a:t>Supervisory Frames</a:t>
            </a:r>
            <a:r>
              <a:rPr lang="el-GR" altLang="en-US" dirty="0"/>
              <a:t>): Χρησιμοποιούνται για τον έλεγχο της σωστής και αξιόπιστης ροής</a:t>
            </a:r>
          </a:p>
          <a:p>
            <a:r>
              <a:rPr lang="el-GR" altLang="en-US" dirty="0"/>
              <a:t>Σημαντικότερα Πλαίσια Επιπέδου 2:</a:t>
            </a:r>
          </a:p>
          <a:p>
            <a:pPr lvl="1"/>
            <a:r>
              <a:rPr lang="en-US" altLang="en-US" dirty="0"/>
              <a:t>Receive Ready</a:t>
            </a:r>
            <a:r>
              <a:rPr lang="el-GR" altLang="en-US" dirty="0"/>
              <a:t> / </a:t>
            </a:r>
            <a:r>
              <a:rPr lang="en-US" altLang="en-US" dirty="0"/>
              <a:t>Receive Not Ready</a:t>
            </a:r>
            <a:r>
              <a:rPr lang="el-GR" altLang="en-US" dirty="0"/>
              <a:t> / </a:t>
            </a:r>
            <a:r>
              <a:rPr lang="en-US" altLang="en-US" dirty="0"/>
              <a:t>Disconnect</a:t>
            </a:r>
            <a:r>
              <a:rPr lang="el-GR" altLang="en-US" dirty="0"/>
              <a:t> / </a:t>
            </a:r>
            <a:r>
              <a:rPr lang="en-US" altLang="en-US" dirty="0"/>
              <a:t>Set Asynchronous Balanced Mode</a:t>
            </a:r>
            <a:r>
              <a:rPr lang="el-GR" altLang="en-US" dirty="0"/>
              <a:t> / </a:t>
            </a:r>
            <a:r>
              <a:rPr lang="en-US" altLang="en-US" dirty="0"/>
              <a:t>Unnumbered Acknowledgement</a:t>
            </a:r>
            <a:endParaRPr lang="el-GR" altLang="en-US" dirty="0"/>
          </a:p>
          <a:p>
            <a:endParaRPr lang="el-GR" altLang="en-US" dirty="0"/>
          </a:p>
          <a:p>
            <a:endParaRPr lang="el-GR" altLang="en-US" dirty="0"/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7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Δομή ενός Χ.25 Πλαισίου</a:t>
            </a:r>
            <a:endParaRPr lang="en-US" dirty="0"/>
          </a:p>
        </p:txBody>
      </p:sp>
      <p:graphicFrame>
        <p:nvGraphicFramePr>
          <p:cNvPr id="7" name="Picture Placeholder 6" descr="Δομή ενός Χ.25 Πλαισίου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90729331"/>
              </p:ext>
            </p:extLst>
          </p:nvPr>
        </p:nvGraphicFramePr>
        <p:xfrm>
          <a:off x="539750" y="2191449"/>
          <a:ext cx="8064500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027420" imgH="1645920" progId="Visio.Drawing.11">
                  <p:embed/>
                </p:oleObj>
              </mc:Choice>
              <mc:Fallback>
                <p:oleObj name="Visio" r:id="rId2" imgW="6027420" imgH="164592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91449"/>
                        <a:ext cx="8064500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99592" y="5301208"/>
            <a:ext cx="7560840" cy="870992"/>
          </a:xfrm>
        </p:spPr>
        <p:txBody>
          <a:bodyPr>
            <a:normAutofit fontScale="92500"/>
          </a:bodyPr>
          <a:lstStyle/>
          <a:p>
            <a:pPr algn="ctr"/>
            <a:r>
              <a:rPr lang="el-GR" altLang="en-US" dirty="0"/>
              <a:t>Δομή ενός Χ.25 Πλαισίου</a:t>
            </a:r>
            <a:r>
              <a:rPr lang="en-US" altLang="en-US" dirty="0"/>
              <a:t> (</a:t>
            </a:r>
            <a:r>
              <a:rPr lang="en-US" dirty="0"/>
              <a:t>source: </a:t>
            </a:r>
            <a:r>
              <a:rPr lang="el-GR" dirty="0"/>
              <a:t>Χρήστος Μπούρας, Πανεπιστημιακές Σημειώσεις στα Δίκτυα Δημόσιας Χρήσης και Διασύνδεσης Δικτύων</a:t>
            </a:r>
            <a:r>
              <a:rPr lang="en-US" altLang="en-US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Χ.25 Επίπεδο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Packet-Layer Protocol: </a:t>
            </a:r>
            <a:r>
              <a:rPr lang="el-GR" altLang="en-US" dirty="0"/>
              <a:t>Το πρωτόκολλο αυτό περιγράφει την ανταλλαγή πακέτων μεταξύ DTE και DCE</a:t>
            </a:r>
          </a:p>
          <a:p>
            <a:r>
              <a:rPr lang="el-GR" altLang="en-US" dirty="0"/>
              <a:t>Οι βασικές λειτουργίες που ορίζονται είναι:</a:t>
            </a:r>
            <a:endParaRPr lang="en-US" altLang="en-US" dirty="0"/>
          </a:p>
          <a:p>
            <a:pPr lvl="1"/>
            <a:r>
              <a:rPr lang="el-GR" altLang="en-US" dirty="0"/>
              <a:t>Δημιουργία πακέτων ελέγχου και μεταφοράς δεδομένων</a:t>
            </a:r>
            <a:endParaRPr lang="en-US" altLang="en-US" dirty="0"/>
          </a:p>
          <a:p>
            <a:pPr lvl="1"/>
            <a:r>
              <a:rPr lang="el-GR" altLang="en-US" dirty="0"/>
              <a:t>Διαδικασίες ανταλλαγής των πακέτων αυτών μεταξύ DTE/DCE</a:t>
            </a:r>
            <a:endParaRPr lang="en-US" altLang="en-US" dirty="0"/>
          </a:p>
          <a:p>
            <a:pPr lvl="1"/>
            <a:r>
              <a:rPr lang="el-GR" altLang="en-US" dirty="0"/>
              <a:t>Δημιουργία και εποπτεία Νοητών Κυκλωμάτων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Γενική Μορφή Κεφαλίδας Πακέτου Χ.25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15616" y="5589240"/>
            <a:ext cx="7128792" cy="5109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l-GR" altLang="en-US" dirty="0"/>
              <a:t>Γενική Μορφή ενός Πακέτου Χ.25 (</a:t>
            </a:r>
            <a:r>
              <a:rPr lang="en-US" dirty="0"/>
              <a:t>source: https://docs.oracle.com/cd/E19069-01/sol.x25.92/806-1234/images/techintro.fig44.epsi.gif</a:t>
            </a:r>
            <a:r>
              <a:rPr lang="el-GR" altLang="en-US" dirty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11" y="1772816"/>
            <a:ext cx="4190777" cy="35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5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u="sng" dirty="0"/>
              <a:t>Πρωτόκολλο Χ.25</a:t>
            </a:r>
          </a:p>
          <a:p>
            <a:pPr lvl="1"/>
            <a:r>
              <a:rPr lang="en-US" altLang="en-US" dirty="0"/>
              <a:t>DTE – DCE, </a:t>
            </a:r>
            <a:r>
              <a:rPr lang="el-GR" altLang="en-US" dirty="0"/>
              <a:t>Λειτουργίες</a:t>
            </a:r>
            <a:r>
              <a:rPr lang="en-US" altLang="en-US" dirty="0"/>
              <a:t>, </a:t>
            </a:r>
            <a:r>
              <a:rPr lang="el-GR" altLang="en-US" dirty="0"/>
              <a:t>Επίπεδα</a:t>
            </a:r>
          </a:p>
          <a:p>
            <a:pPr lvl="1"/>
            <a:r>
              <a:rPr lang="el-GR" altLang="en-US" dirty="0"/>
              <a:t>Νοητά Κυκλώματα</a:t>
            </a:r>
            <a:r>
              <a:rPr lang="en-US" altLang="en-US" dirty="0"/>
              <a:t> </a:t>
            </a:r>
            <a:r>
              <a:rPr lang="el-GR" altLang="en-US" dirty="0"/>
              <a:t>(</a:t>
            </a:r>
            <a:r>
              <a:rPr lang="en-US" altLang="en-US" dirty="0"/>
              <a:t>Virtual Circuits</a:t>
            </a:r>
            <a:r>
              <a:rPr lang="el-GR" altLang="en-US" dirty="0"/>
              <a:t>)</a:t>
            </a:r>
            <a:r>
              <a:rPr lang="en-US" altLang="en-US" dirty="0"/>
              <a:t>, LAPB </a:t>
            </a:r>
            <a:r>
              <a:rPr lang="el-GR" altLang="en-US" dirty="0"/>
              <a:t>πρωτόκολλο</a:t>
            </a:r>
            <a:r>
              <a:rPr lang="en-US" altLang="en-US" dirty="0"/>
              <a:t>, Packet-Layer Protocol</a:t>
            </a:r>
            <a:endParaRPr lang="el-GR" altLang="en-US" dirty="0"/>
          </a:p>
          <a:p>
            <a:pPr lvl="0"/>
            <a:r>
              <a:rPr lang="el-GR" altLang="en-US" u="sng" dirty="0">
                <a:solidFill>
                  <a:prstClr val="black"/>
                </a:solidFill>
              </a:rPr>
              <a:t>Πρωτόκολλο </a:t>
            </a:r>
            <a:r>
              <a:rPr lang="en-US" u="sng" dirty="0">
                <a:solidFill>
                  <a:prstClr val="black"/>
                </a:solidFill>
              </a:rPr>
              <a:t>Frame Relay</a:t>
            </a:r>
          </a:p>
          <a:p>
            <a:pPr lvl="1"/>
            <a:r>
              <a:rPr lang="el-GR" dirty="0">
                <a:solidFill>
                  <a:prstClr val="black"/>
                </a:solidFill>
              </a:rPr>
              <a:t>Περιγραφή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l-GR" dirty="0">
                <a:solidFill>
                  <a:prstClr val="black"/>
                </a:solidFill>
              </a:rPr>
              <a:t>Χρήσεις</a:t>
            </a:r>
            <a:r>
              <a:rPr lang="en-US" dirty="0">
                <a:solidFill>
                  <a:prstClr val="black"/>
                </a:solidFill>
              </a:rPr>
              <a:t>, </a:t>
            </a:r>
            <a:endParaRPr lang="el-GR" dirty="0">
              <a:solidFill>
                <a:prstClr val="black"/>
              </a:solidFill>
            </a:endParaRPr>
          </a:p>
          <a:p>
            <a:pPr lvl="1"/>
            <a:r>
              <a:rPr lang="el-GR" dirty="0">
                <a:solidFill>
                  <a:prstClr val="black"/>
                </a:solidFill>
              </a:rPr>
              <a:t>Αρχιτεκτονική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l-GR" dirty="0">
                <a:solidFill>
                  <a:prstClr val="black"/>
                </a:solidFill>
              </a:rPr>
              <a:t>Έλεγχος συμφόρησης</a:t>
            </a:r>
          </a:p>
          <a:p>
            <a:pPr lvl="0"/>
            <a:r>
              <a:rPr lang="el-GR" altLang="en-US" u="sng" dirty="0">
                <a:solidFill>
                  <a:prstClr val="black"/>
                </a:solidFill>
              </a:rPr>
              <a:t>Πρωτόκολλο </a:t>
            </a:r>
            <a:r>
              <a:rPr lang="en-US" altLang="en-US" u="sng" dirty="0">
                <a:solidFill>
                  <a:prstClr val="black"/>
                </a:solidFill>
              </a:rPr>
              <a:t>ISDN</a:t>
            </a:r>
          </a:p>
          <a:p>
            <a:pPr lvl="1"/>
            <a:r>
              <a:rPr lang="el-GR" altLang="en-US" dirty="0"/>
              <a:t>Αρχιτεκτονική</a:t>
            </a:r>
            <a:r>
              <a:rPr lang="en-US" altLang="en-US" dirty="0"/>
              <a:t>, </a:t>
            </a:r>
            <a:r>
              <a:rPr lang="el-GR" altLang="en-US" dirty="0"/>
              <a:t>Συσκευές</a:t>
            </a:r>
            <a:r>
              <a:rPr lang="en-US" altLang="en-US" dirty="0"/>
              <a:t>, </a:t>
            </a:r>
            <a:r>
              <a:rPr lang="el-GR" altLang="en-US" dirty="0"/>
              <a:t>Κανάλια</a:t>
            </a:r>
            <a:endParaRPr lang="en-US" altLang="en-US" dirty="0"/>
          </a:p>
          <a:p>
            <a:pPr lvl="1"/>
            <a:r>
              <a:rPr lang="en-US" altLang="en-US" dirty="0"/>
              <a:t>ISDN</a:t>
            </a:r>
            <a:r>
              <a:rPr lang="el-GR" altLang="en-US" dirty="0"/>
              <a:t> Ευρείας Ζώνης</a:t>
            </a:r>
            <a:r>
              <a:rPr lang="en-US" altLang="en-US" dirty="0"/>
              <a:t>, </a:t>
            </a:r>
            <a:r>
              <a:rPr lang="el-GR" altLang="en-US" dirty="0"/>
              <a:t>Είδη γραμμών</a:t>
            </a:r>
            <a:endParaRPr lang="el-GR" dirty="0">
              <a:solidFill>
                <a:prstClr val="black"/>
              </a:solidFill>
            </a:endParaRPr>
          </a:p>
          <a:p>
            <a:pPr lvl="1"/>
            <a:endParaRPr lang="el-GR" altLang="en-US" dirty="0"/>
          </a:p>
          <a:p>
            <a:pPr lvl="1"/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Frame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/>
              <a:t>Είναι ένα στάδιο εξέλιξης του Χ.25 με ταχύτητες από 64Κbps μέχρι 45Mbps </a:t>
            </a:r>
          </a:p>
          <a:p>
            <a:r>
              <a:rPr lang="el-GR" altLang="en-US" dirty="0"/>
              <a:t>Βασίζεται στην μεταγωγή πακέτου και στη μεταγωγή μονάδων δεδομένων μεταβλητού μήκους (πλαίσια)</a:t>
            </a:r>
          </a:p>
          <a:p>
            <a:r>
              <a:rPr lang="el-GR" altLang="en-US" dirty="0"/>
              <a:t>Σε αντίθεση με το Χ.25:</a:t>
            </a:r>
          </a:p>
          <a:p>
            <a:pPr lvl="1"/>
            <a:r>
              <a:rPr lang="el-GR" altLang="en-US" dirty="0"/>
              <a:t> Η σηματοδοσία ελέγχου μεταφέρεται σε ένα ξεχωριστό λογικό κανάλι</a:t>
            </a:r>
          </a:p>
          <a:p>
            <a:pPr lvl="1"/>
            <a:r>
              <a:rPr lang="el-GR" altLang="en-US" dirty="0"/>
              <a:t>Η πολυπλεξία και η μεταγωγή πακέτων γίνεται στο επίπεδο 2 αντί για το επίπεδο 3</a:t>
            </a:r>
          </a:p>
          <a:p>
            <a:pPr lvl="1"/>
            <a:r>
              <a:rPr lang="el-GR" altLang="en-US" dirty="0"/>
              <a:t>Δεν υπάρχουν </a:t>
            </a:r>
            <a:r>
              <a:rPr lang="en-US" altLang="en-US" dirty="0"/>
              <a:t>hop-by-hop</a:t>
            </a:r>
            <a:r>
              <a:rPr lang="el-GR" altLang="en-US" dirty="0"/>
              <a:t> έλεγχοι ροής και λάθους</a:t>
            </a:r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Βασική διάταξη </a:t>
            </a:r>
            <a:r>
              <a:rPr lang="en-US" dirty="0"/>
              <a:t>Frame Relay </a:t>
            </a:r>
            <a:r>
              <a:rPr lang="el-GR" dirty="0"/>
              <a:t>δικτύου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03648" y="5517232"/>
            <a:ext cx="6552728" cy="79208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Βασική διάταξη </a:t>
            </a:r>
            <a:r>
              <a:rPr lang="en-US" dirty="0"/>
              <a:t>Frame Relay </a:t>
            </a:r>
            <a:r>
              <a:rPr lang="el-GR" dirty="0"/>
              <a:t>δικτύου </a:t>
            </a:r>
          </a:p>
          <a:p>
            <a:pPr algn="ctr"/>
            <a:r>
              <a:rPr lang="el-GR" sz="1500" dirty="0"/>
              <a:t>(πηγή: </a:t>
            </a:r>
            <a:r>
              <a:rPr lang="en-US" sz="1500" dirty="0"/>
              <a:t>https://en.wikipedia.org/wiki/Frame_Relay#/media/File:Frame_relay.jpg</a:t>
            </a:r>
            <a:r>
              <a:rPr lang="el-GR" sz="1500" dirty="0"/>
              <a:t>)</a:t>
            </a:r>
            <a:endParaRPr lang="en-US" sz="1500" dirty="0"/>
          </a:p>
        </p:txBody>
      </p:sp>
      <p:pic>
        <p:nvPicPr>
          <p:cNvPr id="7170" name="Picture 2" descr="Βασική διάταξη Frame Relay δικτύου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487" y="1844824"/>
            <a:ext cx="43910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Πλεονεκτήματα </a:t>
            </a:r>
            <a:r>
              <a:rPr lang="en-US" altLang="en-US" dirty="0"/>
              <a:t>Frame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Δυνατότητα διαμοιρασμού θύρας και γραμμής</a:t>
            </a:r>
          </a:p>
          <a:p>
            <a:r>
              <a:rPr lang="el-GR" altLang="en-US" dirty="0"/>
              <a:t>Υψηλές ταχύτητες και απόδοση</a:t>
            </a:r>
          </a:p>
          <a:p>
            <a:r>
              <a:rPr lang="el-GR" altLang="en-US" dirty="0"/>
              <a:t>Χαμηλές καθυστερήσεις</a:t>
            </a:r>
          </a:p>
          <a:p>
            <a:r>
              <a:rPr lang="el-GR" altLang="en-US" dirty="0"/>
              <a:t>Ευελιξία στα κόστη υλοποίησης</a:t>
            </a:r>
          </a:p>
          <a:p>
            <a:r>
              <a:rPr lang="el-GR" altLang="en-US" dirty="0"/>
              <a:t>Εύκολη επέκταση και διαχείριση των δικτύων</a:t>
            </a:r>
          </a:p>
          <a:p>
            <a:r>
              <a:rPr lang="el-GR" altLang="en-US" dirty="0"/>
              <a:t>Ιδιαίτερα αποδοτικό για ISDN δίκτυα</a:t>
            </a:r>
          </a:p>
          <a:p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640229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Σύγκριση </a:t>
            </a:r>
            <a:r>
              <a:rPr lang="en-US" altLang="en-US" dirty="0"/>
              <a:t>Frame Relay </a:t>
            </a:r>
            <a:r>
              <a:rPr lang="el-GR" altLang="en-US" dirty="0"/>
              <a:t>με άλλες τεχνολογίες</a:t>
            </a:r>
            <a:endParaRPr lang="en-US" dirty="0"/>
          </a:p>
        </p:txBody>
      </p:sp>
      <p:pic>
        <p:nvPicPr>
          <p:cNvPr id="5122" name="Picture 2" descr="Σύγκριση Frame Relay με άλλες τεχνολογίες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289" y="1988840"/>
            <a:ext cx="5303520" cy="36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9" y="5733256"/>
            <a:ext cx="5486400" cy="438944"/>
          </a:xfrm>
        </p:spPr>
        <p:txBody>
          <a:bodyPr/>
          <a:lstStyle/>
          <a:p>
            <a:pPr algn="ctr"/>
            <a:r>
              <a:rPr lang="el-GR" altLang="en-US" dirty="0"/>
              <a:t>Σύγκριση </a:t>
            </a:r>
            <a:r>
              <a:rPr lang="en-US" altLang="en-US" dirty="0"/>
              <a:t>Frame Relay </a:t>
            </a:r>
            <a:r>
              <a:rPr lang="el-GR" altLang="en-US" dirty="0"/>
              <a:t>με άλλες τεχνολογίες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22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 mode </a:t>
            </a:r>
            <a:r>
              <a:rPr lang="el-GR" altLang="en-US"/>
              <a:t>υπηρεσίες φορέα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Frame relaying</a:t>
            </a:r>
          </a:p>
          <a:p>
            <a:pPr lvl="1"/>
            <a:r>
              <a:rPr lang="el-GR" altLang="en-US" dirty="0"/>
              <a:t>είναι μια βασική αναξιόπιστη </a:t>
            </a:r>
            <a:r>
              <a:rPr lang="el-GR" altLang="en-US" dirty="0" err="1"/>
              <a:t>πολυπλεγμένη</a:t>
            </a:r>
            <a:r>
              <a:rPr lang="el-GR" altLang="en-US" dirty="0"/>
              <a:t> δικτυακή υπηρεσία για την μεταφορά πλαισίων πάνω από </a:t>
            </a:r>
            <a:r>
              <a:rPr lang="en-US" altLang="en-US" dirty="0"/>
              <a:t>ISDN</a:t>
            </a:r>
            <a:r>
              <a:rPr lang="el-GR" altLang="en-US" dirty="0"/>
              <a:t> κανάλια</a:t>
            </a:r>
          </a:p>
          <a:p>
            <a:r>
              <a:rPr lang="en-US" altLang="en-US" dirty="0"/>
              <a:t>Frame switching</a:t>
            </a:r>
          </a:p>
          <a:p>
            <a:pPr lvl="1"/>
            <a:r>
              <a:rPr lang="el-GR" altLang="en-US" dirty="0"/>
              <a:t>Είναι μια βελτιωμένη αξιόπιστη δικτυακή υπηρεσία για την μεταφορά </a:t>
            </a:r>
            <a:r>
              <a:rPr lang="en-US" altLang="en-US" dirty="0"/>
              <a:t>data-link</a:t>
            </a:r>
            <a:r>
              <a:rPr lang="el-GR" altLang="en-US" dirty="0"/>
              <a:t> πλαισίων πάνω από </a:t>
            </a:r>
            <a:r>
              <a:rPr lang="en-US" altLang="en-US" dirty="0"/>
              <a:t>ISDN</a:t>
            </a:r>
            <a:r>
              <a:rPr lang="el-GR" altLang="en-US" dirty="0"/>
              <a:t> κανάλια</a:t>
            </a:r>
          </a:p>
          <a:p>
            <a:pPr lvl="1"/>
            <a:r>
              <a:rPr lang="el-GR" altLang="en-US" dirty="0"/>
              <a:t>Τα πλαίσια μεταδίδονται με σήματα επιβεβαίωσης και το δίκτυο ανιχνεύει και διορθώνει λάθη λειτουργικά, μετάδοσης και διαμόρφωσης</a:t>
            </a:r>
          </a:p>
        </p:txBody>
      </p:sp>
    </p:spTree>
    <p:extLst>
      <p:ext uri="{BB962C8B-B14F-4D97-AF65-F5344CB8AC3E}">
        <p14:creationId xmlns:p14="http://schemas.microsoft.com/office/powerpoint/2010/main" val="607588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Αρχιτεκτονική </a:t>
            </a:r>
            <a:br>
              <a:rPr lang="el-GR"/>
            </a:br>
            <a:r>
              <a:rPr lang="en-US"/>
              <a:t>User-Network Interface (UNI)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2 </a:t>
            </a:r>
            <a:r>
              <a:rPr lang="el-GR" altLang="en-US" dirty="0"/>
              <a:t>λειτουργικά επίπεδα:</a:t>
            </a:r>
          </a:p>
          <a:p>
            <a:pPr lvl="1"/>
            <a:r>
              <a:rPr lang="el-GR" altLang="en-US" dirty="0"/>
              <a:t>επίπεδο ελέγχου (</a:t>
            </a:r>
            <a:r>
              <a:rPr lang="en-US" altLang="en-US" dirty="0"/>
              <a:t>control-plane</a:t>
            </a:r>
            <a:r>
              <a:rPr lang="el-GR" altLang="en-US" dirty="0"/>
              <a:t>): εμπλέκεται στην εγκατάσταση και στον τερματισμό λογικών συνδέσεων</a:t>
            </a:r>
          </a:p>
          <a:p>
            <a:pPr lvl="2"/>
            <a:r>
              <a:rPr lang="el-GR" altLang="en-US" dirty="0"/>
              <a:t>Για αξιόπιστη </a:t>
            </a:r>
            <a:r>
              <a:rPr lang="en-US" altLang="en-US" dirty="0"/>
              <a:t>data-link</a:t>
            </a:r>
            <a:r>
              <a:rPr lang="el-GR" altLang="en-US" dirty="0"/>
              <a:t> υπηρεσία μεταξύ του χρήστη και του δικτύου χρησιμοποιείται το πρωτόκολλο LAPD</a:t>
            </a:r>
          </a:p>
          <a:p>
            <a:pPr lvl="1"/>
            <a:r>
              <a:rPr lang="el-GR" altLang="en-US" dirty="0"/>
              <a:t>επίπεδο χρήστη (</a:t>
            </a:r>
            <a:r>
              <a:rPr lang="en-US" altLang="en-US" dirty="0"/>
              <a:t>user-plane</a:t>
            </a:r>
            <a:r>
              <a:rPr lang="el-GR" altLang="en-US" dirty="0"/>
              <a:t>): είναι υπεύθυνο για την μεταφορά δεδομένων μεταξύ των χρηστών</a:t>
            </a:r>
          </a:p>
          <a:p>
            <a:pPr lvl="2"/>
            <a:r>
              <a:rPr lang="el-GR" altLang="en-US" dirty="0"/>
              <a:t>Για την μεταφορά πληροφορίας μεταξύ των χρηστών χρησιμοποιείται το πρωτόκολλο LAPF (Q.922) </a:t>
            </a:r>
          </a:p>
          <a:p>
            <a:pPr lvl="1"/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61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LAPD</a:t>
            </a:r>
            <a:r>
              <a:rPr lang="el-GR" altLang="en-US" dirty="0"/>
              <a:t> - </a:t>
            </a:r>
            <a:r>
              <a:rPr lang="en-US" altLang="en-US" dirty="0"/>
              <a:t>LAPF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LAPD</a:t>
            </a:r>
            <a:r>
              <a:rPr lang="el-GR" altLang="en-US" dirty="0"/>
              <a:t> (</a:t>
            </a:r>
            <a:r>
              <a:rPr lang="en-US" altLang="en-US" dirty="0"/>
              <a:t>Link Access Protocol for channel D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Παρέχει 2 τύπους υπηρεσιών: υπηρεσία μεταφοράς με και χωρίς επιβεβαίωση λήψης</a:t>
            </a:r>
          </a:p>
          <a:p>
            <a:r>
              <a:rPr lang="en-US" altLang="en-US" dirty="0"/>
              <a:t>LAPF </a:t>
            </a:r>
            <a:r>
              <a:rPr lang="el-GR" altLang="en-US" dirty="0"/>
              <a:t>(</a:t>
            </a:r>
            <a:r>
              <a:rPr lang="en-US" altLang="en-US" dirty="0"/>
              <a:t>Link Access Procedure for Frame-mode bearer services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επέκταση του LAPD - μόνο οι βασικές λειτουργίες του χρησιμοποιούνται στο </a:t>
            </a:r>
            <a:r>
              <a:rPr lang="en-US" altLang="en-US" dirty="0"/>
              <a:t>Frame Relay</a:t>
            </a:r>
            <a:endParaRPr lang="el-GR" altLang="en-US" dirty="0"/>
          </a:p>
          <a:p>
            <a:pPr lvl="1"/>
            <a:r>
              <a:rPr lang="en-US" altLang="en-US" dirty="0"/>
              <a:t>core</a:t>
            </a:r>
            <a:r>
              <a:rPr lang="el-GR" altLang="en-US" dirty="0"/>
              <a:t> πρωτόκολλο: ένα υποσύνολο του LAPF που χρησιμοποιείται για την </a:t>
            </a:r>
            <a:r>
              <a:rPr lang="en-US" altLang="en-US" dirty="0"/>
              <a:t>frame-relaying</a:t>
            </a:r>
            <a:r>
              <a:rPr lang="el-GR" altLang="en-US" dirty="0"/>
              <a:t> υπηρεσία φορέα</a:t>
            </a:r>
          </a:p>
          <a:p>
            <a:pPr lvl="1"/>
            <a:r>
              <a:rPr lang="en-US" altLang="en-US" dirty="0"/>
              <a:t>control</a:t>
            </a:r>
            <a:r>
              <a:rPr lang="el-GR" altLang="en-US" dirty="0"/>
              <a:t> πρωτόκολλο: το πλήρες LAPF πρωτόκολλο που χρησιμοποιείται στην </a:t>
            </a:r>
            <a:r>
              <a:rPr lang="en-US" altLang="en-US" dirty="0"/>
              <a:t>frame-switching</a:t>
            </a:r>
          </a:p>
        </p:txBody>
      </p:sp>
    </p:spTree>
    <p:extLst>
      <p:ext uri="{BB962C8B-B14F-4D97-AF65-F5344CB8AC3E}">
        <p14:creationId xmlns:p14="http://schemas.microsoft.com/office/powerpoint/2010/main" val="2864161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Μορφή πλαισίων </a:t>
            </a:r>
            <a:r>
              <a:rPr lang="en-US" dirty="0"/>
              <a:t>LAPD</a:t>
            </a:r>
          </a:p>
        </p:txBody>
      </p:sp>
      <p:pic>
        <p:nvPicPr>
          <p:cNvPr id="8194" name="Picture 2" descr="Μορφή πλαισίων LAP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523600"/>
            <a:ext cx="419217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475656" y="5517232"/>
            <a:ext cx="5976664" cy="6549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l-GR" dirty="0"/>
              <a:t>Μορφή πλαισίων </a:t>
            </a:r>
            <a:r>
              <a:rPr lang="en-US" dirty="0"/>
              <a:t>LAPD</a:t>
            </a:r>
            <a:r>
              <a:rPr lang="el-GR" dirty="0"/>
              <a:t> (</a:t>
            </a:r>
            <a:r>
              <a:rPr lang="en-US" dirty="0"/>
              <a:t>source: </a:t>
            </a:r>
            <a:r>
              <a:rPr lang="el-GR" dirty="0"/>
              <a:t>Χρήστος Μπούρας, Πανεπιστημιακές Σημειώσεις στα Δίκτυα Δημόσιας Χρήσης και Διασύνδεσης Δικτύων)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50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Πρωτόκολλο ελέγχου κλήσης 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call-control)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n-US" dirty="0"/>
              <a:t>Συμμετέχει στην ανταλλαγή μηνυμάτων </a:t>
            </a:r>
            <a:r>
              <a:rPr lang="el-GR" altLang="en-US"/>
              <a:t>ανάμεσα στο </a:t>
            </a:r>
            <a:r>
              <a:rPr lang="el-GR" altLang="en-US" dirty="0"/>
              <a:t>χρήστη </a:t>
            </a:r>
            <a:r>
              <a:rPr lang="el-GR" altLang="en-US"/>
              <a:t>και το </a:t>
            </a:r>
            <a:r>
              <a:rPr lang="el-GR" altLang="en-US" dirty="0"/>
              <a:t>χειριστή πακέτων πάνω από μια προϋπάρχουσα σύνδεση πρόσβασης</a:t>
            </a:r>
          </a:p>
          <a:p>
            <a:r>
              <a:rPr lang="el-GR" altLang="en-US" dirty="0"/>
              <a:t>Τα μηνύματα μεταδίδονται με:</a:t>
            </a:r>
          </a:p>
          <a:p>
            <a:pPr lvl="1"/>
            <a:r>
              <a:rPr lang="en-US" altLang="en-US" dirty="0"/>
              <a:t>Switched </a:t>
            </a:r>
            <a:r>
              <a:rPr lang="el-GR" altLang="en-US" dirty="0"/>
              <a:t>πρόσβαση στον διαχειριστή πλαισίων - Τα μηνύματα ελέγχου κλήσης μεταδίδονται σε πλαίσια </a:t>
            </a:r>
            <a:r>
              <a:rPr lang="en-US" altLang="en-US" dirty="0"/>
              <a:t>Frame Relay </a:t>
            </a:r>
            <a:r>
              <a:rPr lang="el-GR" altLang="en-US" dirty="0"/>
              <a:t>μέσω του ίδιου καναλιού (B ή H) </a:t>
            </a:r>
          </a:p>
          <a:p>
            <a:pPr lvl="1"/>
            <a:r>
              <a:rPr lang="en-US" altLang="en-US" dirty="0"/>
              <a:t>Integrated</a:t>
            </a:r>
            <a:r>
              <a:rPr lang="el-GR" altLang="en-US" dirty="0"/>
              <a:t> πρόσβαση - Τα μηνύματα ελέγχου κλήσης μεταδίδονται σε πλαίσια LAPD από το D κανάλι</a:t>
            </a:r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83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Είδη κυκλωμάτων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dirty="0"/>
              <a:t>Αντίστοιχα με το Χ.25: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PVCs (Permanent Virtual Circuits</a:t>
            </a:r>
            <a:r>
              <a:rPr lang="el-GR" alt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SVCs (Switched Virtual Circuits</a:t>
            </a:r>
            <a:r>
              <a:rPr lang="el-GR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PVC segment</a:t>
            </a:r>
            <a:endParaRPr lang="el-GR" altLang="en-US" dirty="0"/>
          </a:p>
          <a:p>
            <a:pPr lvl="1"/>
            <a:r>
              <a:rPr lang="en-US" altLang="en-US" dirty="0"/>
              <a:t>PVC segment:</a:t>
            </a:r>
            <a:r>
              <a:rPr lang="el-GR" altLang="en-US" dirty="0"/>
              <a:t> το κομμάτι του PVC το οποίο παρέχεται από κάθε δίκτυο</a:t>
            </a:r>
            <a:r>
              <a:rPr lang="en-US" altLang="en-US" dirty="0"/>
              <a:t>, </a:t>
            </a:r>
            <a:r>
              <a:rPr lang="el-GR" altLang="en-US" dirty="0"/>
              <a:t>όταν ένα PVC μεταξύ δύο χρηστών εμπεριέχει περισσότερα από ένα δίκτυα</a:t>
            </a:r>
          </a:p>
          <a:p>
            <a:pPr lvl="1"/>
            <a:r>
              <a:rPr lang="en-US" altLang="en-US" dirty="0"/>
              <a:t>Configured PVC segment: </a:t>
            </a:r>
            <a:r>
              <a:rPr lang="el-GR" altLang="en-US" dirty="0"/>
              <a:t>ένα κομμάτι του δικτύου για το οποίο ο</a:t>
            </a:r>
            <a:r>
              <a:rPr lang="en-US" altLang="en-US" dirty="0"/>
              <a:t> network operator </a:t>
            </a:r>
            <a:r>
              <a:rPr lang="el-GR" altLang="en-US" dirty="0"/>
              <a:t>έχει καταχωρήσει μια ιδεατή σύνδεση μεταξύ δυο σημείων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8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Εισαγωγή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Στα πρώτα δίκτυα υπολογιστών, το μεγάλο τότε κόστος οδηγούσε στην χρήση αποκλειστικών κυκλωμάτων/ γραμμών σύνδεσης με συγκεκριμένα μεγάλα </a:t>
            </a:r>
            <a:r>
              <a:rPr lang="el-GR" altLang="en-US" dirty="0" err="1"/>
              <a:t>mainframe</a:t>
            </a:r>
            <a:r>
              <a:rPr lang="el-GR" altLang="en-US" dirty="0"/>
              <a:t> συστήματα</a:t>
            </a:r>
          </a:p>
          <a:p>
            <a:r>
              <a:rPr lang="el-GR" altLang="en-US" dirty="0"/>
              <a:t>Η έλλειψη </a:t>
            </a:r>
            <a:r>
              <a:rPr lang="el-GR" altLang="en-US" dirty="0" err="1"/>
              <a:t>standards</a:t>
            </a:r>
            <a:r>
              <a:rPr lang="el-GR" altLang="en-US" dirty="0"/>
              <a:t> απέτρεπε την επέκταση τέτοιων συστημάτων με άλλα διαφορετικά συστήματα</a:t>
            </a:r>
            <a:endParaRPr lang="en-US" altLang="en-US" dirty="0"/>
          </a:p>
          <a:p>
            <a:r>
              <a:rPr lang="el-GR" altLang="en-US" dirty="0"/>
              <a:t>Αυτό επέβαλε τη χρήση των δημοσίων δικτύων επικοινωνιών και τη σύσταση </a:t>
            </a:r>
            <a:r>
              <a:rPr lang="el-GR" altLang="en-US" dirty="0" err="1"/>
              <a:t>standards</a:t>
            </a:r>
            <a:r>
              <a:rPr lang="el-GR" altLang="en-US" dirty="0"/>
              <a:t> για τη σύνδεση των συνδρομητών με το δίκτυο</a:t>
            </a:r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Network-to-network interface</a:t>
            </a:r>
            <a:r>
              <a:rPr lang="el-GR" dirty="0"/>
              <a:t> (</a:t>
            </a:r>
            <a:r>
              <a:rPr lang="en-US" altLang="en-US" dirty="0"/>
              <a:t>NNI</a:t>
            </a:r>
            <a:r>
              <a:rPr lang="el-GR" altLang="en-US" dirty="0"/>
              <a:t>)</a:t>
            </a:r>
            <a:r>
              <a:rPr lang="en-US" altLang="en-US" dirty="0"/>
              <a:t> </a:t>
            </a:r>
            <a:r>
              <a:rPr lang="el-GR" altLang="en-US" dirty="0"/>
              <a:t>διαδικασίες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Οι ΝΝΙ διαδικασίες χρησιμοποιούνται για την ανταλλαγή μηνυμάτων κατάστασης μεταξύ των δικτύων, όπως:</a:t>
            </a:r>
          </a:p>
          <a:p>
            <a:pPr lvl="1"/>
            <a:r>
              <a:rPr lang="el-GR" altLang="en-US" dirty="0"/>
              <a:t>Εγκατάσταση / Αποσύνδεση LAPF σύνδεσης</a:t>
            </a:r>
          </a:p>
          <a:p>
            <a:pPr lvl="1"/>
            <a:r>
              <a:rPr lang="el-GR" altLang="en-US" dirty="0"/>
              <a:t>Αναφορά κατάστασης NNI</a:t>
            </a:r>
            <a:endParaRPr lang="en-US" altLang="en-US" dirty="0"/>
          </a:p>
          <a:p>
            <a:pPr lvl="1"/>
            <a:r>
              <a:rPr lang="el-GR" altLang="en-US" dirty="0"/>
              <a:t>Αναφορά νέων PVC </a:t>
            </a:r>
            <a:r>
              <a:rPr lang="en-US" altLang="en-US" dirty="0"/>
              <a:t>segments</a:t>
            </a:r>
          </a:p>
          <a:p>
            <a:pPr lvl="1"/>
            <a:r>
              <a:rPr lang="el-GR" altLang="en-US" dirty="0"/>
              <a:t>Απόφαση και αναφορά για τη διαθεσιμότητα ενός PVC</a:t>
            </a:r>
          </a:p>
          <a:p>
            <a:pPr lvl="1"/>
            <a:r>
              <a:rPr lang="el-GR" altLang="en-US" dirty="0"/>
              <a:t>Αναφορά διαγραμμένων </a:t>
            </a:r>
            <a:r>
              <a:rPr lang="en-US" altLang="en-US" dirty="0"/>
              <a:t>PVCs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75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Network-to-Network Interface (NNI)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948064" cy="792088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Network-to-Network Interface (NNI) (source: https://slideplayer.com/slide/15066940/)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99" y="2060848"/>
            <a:ext cx="5976664" cy="30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Έλεγχος συμφόρησης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/>
              <a:t>Το LAPF προσφέρει αποδοτική μετάδοση δεδομένων, επιτρέπει όμως την πιθανότητα της συμφόρησης</a:t>
            </a:r>
          </a:p>
          <a:p>
            <a:r>
              <a:rPr lang="el-GR" altLang="en-US" dirty="0"/>
              <a:t>Έχουν προταθεί μια ποικιλία τεχνικών ελέγχου συμφόρησης με στόχο την:</a:t>
            </a:r>
          </a:p>
          <a:p>
            <a:pPr lvl="1"/>
            <a:r>
              <a:rPr lang="el-GR" altLang="en-US" dirty="0"/>
              <a:t>Ελαχιστοποίηση απόρριψης πλαισίων</a:t>
            </a:r>
          </a:p>
          <a:p>
            <a:pPr lvl="1"/>
            <a:r>
              <a:rPr lang="el-GR" altLang="en-US" dirty="0"/>
              <a:t>Διατήρηση μιας αποδεκτής ποιότητας εξυπηρέτησης</a:t>
            </a:r>
          </a:p>
          <a:p>
            <a:pPr lvl="1"/>
            <a:r>
              <a:rPr lang="el-GR" altLang="en-US" dirty="0"/>
              <a:t>Αποφυγή μονοπώλησης των πόρων από τους χρήστες και δίκαια κατανομή των πόρων του δικτύου</a:t>
            </a:r>
          </a:p>
          <a:p>
            <a:pPr lvl="1"/>
            <a:r>
              <a:rPr lang="el-GR" altLang="en-US" dirty="0"/>
              <a:t>Δημιουργία ελάχιστου </a:t>
            </a:r>
            <a:r>
              <a:rPr lang="en-US" altLang="en-US" dirty="0"/>
              <a:t>overhead</a:t>
            </a:r>
            <a:r>
              <a:rPr lang="el-GR" altLang="en-US" dirty="0"/>
              <a:t> και περιορισμό της επέκτασης της συμφόρησης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83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Τεχνικές ελέγχου συμφόρησης</a:t>
            </a:r>
            <a:endParaRPr lang="en-US" dirty="0"/>
          </a:p>
        </p:txBody>
      </p:sp>
      <p:pic>
        <p:nvPicPr>
          <p:cNvPr id="5122" name="Picture 2" descr="Τεχνικές ελέγχου συμφόρησης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012" y="1889940"/>
            <a:ext cx="5155976" cy="38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</p:spPr>
        <p:txBody>
          <a:bodyPr/>
          <a:lstStyle/>
          <a:p>
            <a:pPr algn="ctr"/>
            <a:r>
              <a:rPr lang="el-GR" altLang="en-US" dirty="0"/>
              <a:t>Τεχνικές ελέγχου συμφόρησης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83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ISDΝ: Integrated Services Digital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Το ISDΝ προσφέρει εναλλακτική δικτύωση ευρείας περιοχής</a:t>
            </a:r>
            <a:endParaRPr lang="en-US" altLang="en-US" dirty="0"/>
          </a:p>
          <a:p>
            <a:r>
              <a:rPr lang="el-GR" altLang="en-US" dirty="0"/>
              <a:t>Βασίζεται στην αρχή παροχής ενός συνόλου καναλιών σε μια διεπαφή</a:t>
            </a:r>
          </a:p>
          <a:p>
            <a:pPr lvl="1"/>
            <a:r>
              <a:rPr lang="el-GR" altLang="en-US" dirty="0"/>
              <a:t>Το Κανάλι </a:t>
            </a:r>
            <a:r>
              <a:rPr lang="en-US" altLang="en-US" dirty="0"/>
              <a:t>B</a:t>
            </a:r>
            <a:r>
              <a:rPr lang="el-GR" altLang="en-US" dirty="0"/>
              <a:t> στα 64 </a:t>
            </a:r>
            <a:r>
              <a:rPr lang="en-US" altLang="en-US" dirty="0"/>
              <a:t>Kbps</a:t>
            </a:r>
            <a:r>
              <a:rPr lang="el-GR" altLang="en-US" dirty="0"/>
              <a:t> για μεταγωγή κυκλώματος, μεταγωγή πακέτου και αποκλειστικά μισθωμένα κυκλώματα</a:t>
            </a:r>
          </a:p>
          <a:p>
            <a:pPr lvl="1"/>
            <a:r>
              <a:rPr lang="el-GR" altLang="en-US" dirty="0"/>
              <a:t>Το Κανάλι</a:t>
            </a:r>
            <a:r>
              <a:rPr lang="en-US" altLang="en-US" dirty="0"/>
              <a:t> D</a:t>
            </a:r>
            <a:r>
              <a:rPr lang="el-GR" altLang="en-US" dirty="0"/>
              <a:t> για σηματοδοσία ελέγχου</a:t>
            </a:r>
          </a:p>
          <a:p>
            <a:r>
              <a:rPr lang="el-GR" altLang="en-US" dirty="0"/>
              <a:t>Το </a:t>
            </a:r>
            <a:r>
              <a:rPr lang="en-US" altLang="en-US" dirty="0"/>
              <a:t>ISDN </a:t>
            </a:r>
            <a:r>
              <a:rPr lang="el-GR" altLang="en-US" dirty="0"/>
              <a:t>ευρείας ζώνης είναι μια δεύτερης γενιάς προδιαγραφή του </a:t>
            </a:r>
            <a:r>
              <a:rPr lang="en-US" altLang="en-US" dirty="0"/>
              <a:t>ISDN </a:t>
            </a:r>
            <a:r>
              <a:rPr lang="el-GR" altLang="en-US" dirty="0"/>
              <a:t>και παρείχε υψηλούς ρυθμούς ψηφιακών δεδομένων</a:t>
            </a:r>
          </a:p>
          <a:p>
            <a:r>
              <a:rPr lang="el-GR" altLang="en-US" dirty="0"/>
              <a:t>Δεν πέτυχε την ανάπτυξη που αναμενόταν και γρήγορα ξεπεράστηκε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11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Αρχές του </a:t>
            </a:r>
            <a:r>
              <a:rPr lang="en-US" altLang="en-US"/>
              <a:t>ISDN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/>
              <a:t>Υποστήριξη εφαρμογών με/χωρίς φωνή, χρησιμοποιώντας ένα περιορισμένο σύνολο </a:t>
            </a:r>
            <a:r>
              <a:rPr lang="el-GR" altLang="en-US" dirty="0" err="1"/>
              <a:t>προτυποποιημένων</a:t>
            </a:r>
            <a:r>
              <a:rPr lang="el-GR" altLang="en-US" dirty="0"/>
              <a:t> υπηρεσιών</a:t>
            </a:r>
          </a:p>
          <a:p>
            <a:r>
              <a:rPr lang="el-GR" altLang="en-US" dirty="0"/>
              <a:t>Υποστήριξη μεταγωγής πακέτου, κυκλώματος και μισθωμένες γραμμές</a:t>
            </a:r>
          </a:p>
          <a:p>
            <a:r>
              <a:rPr lang="el-GR" altLang="en-US" dirty="0"/>
              <a:t>Αξιοπιστία σε γραμμές των 64 </a:t>
            </a:r>
            <a:r>
              <a:rPr lang="en-US" altLang="en-US" dirty="0"/>
              <a:t>kbps</a:t>
            </a:r>
            <a:endParaRPr lang="el-GR" altLang="en-US" dirty="0"/>
          </a:p>
          <a:p>
            <a:r>
              <a:rPr lang="el-GR" altLang="en-US" dirty="0"/>
              <a:t>Αρχιτεκτονική πρωτοκόλλων οργανωμένη σε στρώματα που αντιστοιχούν στο μοντέλο </a:t>
            </a:r>
            <a:r>
              <a:rPr lang="en-US" altLang="en-US" dirty="0"/>
              <a:t>OSI</a:t>
            </a:r>
            <a:endParaRPr lang="el-GR" altLang="en-US" dirty="0"/>
          </a:p>
          <a:p>
            <a:r>
              <a:rPr lang="el-GR" altLang="en-US" dirty="0"/>
              <a:t>Ποικιλία διατάξεων: περισσότερες από μια φυσικές διατάξεις είναι πιθανές για την υλοποίηση του </a:t>
            </a:r>
            <a:r>
              <a:rPr lang="en-US" altLang="en-US" dirty="0"/>
              <a:t>ISDN</a:t>
            </a:r>
            <a:r>
              <a:rPr lang="el-GR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30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Διεπαφή Χρήστη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 χρήστης έχει πρόσβαση στο </a:t>
            </a:r>
            <a:r>
              <a:rPr lang="en-US" altLang="en-US" dirty="0"/>
              <a:t>ISDN </a:t>
            </a:r>
            <a:r>
              <a:rPr lang="el-GR" altLang="en-US" dirty="0"/>
              <a:t>μέσω μιας τοπικής </a:t>
            </a:r>
            <a:r>
              <a:rPr lang="el-GR" altLang="en-US" dirty="0" err="1"/>
              <a:t>διεπαφής</a:t>
            </a:r>
            <a:r>
              <a:rPr lang="el-GR" altLang="en-US" dirty="0"/>
              <a:t> σε μια «ψηφιακή γραμμή» συγκεκριμένου ρυθμού </a:t>
            </a:r>
            <a:r>
              <a:rPr lang="en-US" altLang="en-US" dirty="0"/>
              <a:t>bit</a:t>
            </a:r>
            <a:endParaRPr lang="el-GR" altLang="en-US" dirty="0"/>
          </a:p>
          <a:p>
            <a:r>
              <a:rPr lang="el-GR" altLang="en-US" dirty="0"/>
              <a:t>Ψηφιακές γραμμές διαφορετικών χωρητικοτήτων είναι διαθέσιμες για την ικανοποίηση διαφορετικών αναγκών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30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Στόχοι </a:t>
            </a:r>
            <a:r>
              <a:rPr lang="en-US" altLang="en-US" dirty="0"/>
              <a:t>ISDN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Προτυποποίηση</a:t>
            </a:r>
          </a:p>
          <a:p>
            <a:r>
              <a:rPr lang="el-GR" altLang="en-US" dirty="0"/>
              <a:t>Διαφάνεια</a:t>
            </a:r>
          </a:p>
          <a:p>
            <a:r>
              <a:rPr lang="el-GR" altLang="en-US" dirty="0"/>
              <a:t>Διαχωρισμός ανταγωνιστικών λειτουργιών</a:t>
            </a:r>
            <a:endParaRPr lang="en-US" altLang="en-US" dirty="0"/>
          </a:p>
          <a:p>
            <a:r>
              <a:rPr lang="el-GR" altLang="en-US" dirty="0"/>
              <a:t>Μισθωμένες και μεταγόμενες υπηρεσίες</a:t>
            </a:r>
            <a:endParaRPr lang="en-US" altLang="en-US" dirty="0"/>
          </a:p>
          <a:p>
            <a:r>
              <a:rPr lang="el-GR" altLang="en-US" dirty="0"/>
              <a:t>Κοστολόγια</a:t>
            </a:r>
          </a:p>
          <a:p>
            <a:r>
              <a:rPr lang="el-GR" altLang="en-US" dirty="0"/>
              <a:t>Ομαλή μεταφορά</a:t>
            </a:r>
          </a:p>
          <a:p>
            <a:r>
              <a:rPr lang="el-GR" altLang="en-US" dirty="0"/>
              <a:t>Υποστήριξη πολυπλεξίας</a:t>
            </a:r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30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Τεχνολογία  </a:t>
            </a:r>
            <a:r>
              <a:rPr lang="en-US" altLang="en-US" dirty="0"/>
              <a:t>ISDN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Όταν αναφερόμαστε στην τεχνολογία που διέπει το ISDN οφείλουμε να επισημάνουμε τους εξής τομείς :</a:t>
            </a:r>
          </a:p>
          <a:p>
            <a:pPr lvl="1"/>
            <a:r>
              <a:rPr lang="el-GR" altLang="en-US" dirty="0"/>
              <a:t>Την γενικότερη αρχιτεκτονική</a:t>
            </a:r>
          </a:p>
          <a:p>
            <a:pPr lvl="1"/>
            <a:r>
              <a:rPr lang="el-GR" altLang="en-US" dirty="0"/>
              <a:t>Τις χρησιμοποιούμενες συσκευές</a:t>
            </a:r>
          </a:p>
          <a:p>
            <a:pPr lvl="1"/>
            <a:r>
              <a:rPr lang="el-GR" altLang="en-US" dirty="0"/>
              <a:t>Τα σημεία αναφοράς του δικτύου ISDN</a:t>
            </a:r>
          </a:p>
          <a:p>
            <a:pPr lvl="1"/>
            <a:r>
              <a:rPr lang="el-GR" altLang="en-US" dirty="0"/>
              <a:t>Τα κανάλια μετάδοσης</a:t>
            </a:r>
          </a:p>
        </p:txBody>
      </p:sp>
    </p:spTree>
    <p:extLst>
      <p:ext uri="{BB962C8B-B14F-4D97-AF65-F5344CB8AC3E}">
        <p14:creationId xmlns:p14="http://schemas.microsoft.com/office/powerpoint/2010/main" val="2165530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Αρχιτεκτονική </a:t>
            </a:r>
            <a:r>
              <a:rPr lang="en-US" altLang="en-US" dirty="0"/>
              <a:t>ISDN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Στην αρχιτεκτονική του ISDN τα σπουδαιότερα στοιχεία είναι:</a:t>
            </a:r>
          </a:p>
          <a:p>
            <a:pPr lvl="1"/>
            <a:r>
              <a:rPr lang="el-GR" altLang="en-US" dirty="0"/>
              <a:t>Οι συσκευές του δικτύου και των χρηστών</a:t>
            </a:r>
          </a:p>
          <a:p>
            <a:pPr lvl="1"/>
            <a:r>
              <a:rPr lang="el-GR" altLang="en-US" dirty="0"/>
              <a:t>Τα σημεία αναφοράς και τα σημεία διασύνδεσης</a:t>
            </a:r>
          </a:p>
          <a:p>
            <a:pPr lvl="1"/>
            <a:r>
              <a:rPr lang="el-GR" altLang="en-US" dirty="0"/>
              <a:t>Τα κανάλια μεταδόσεως και τα πρωτόκολλα επικοινωνίας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Πρωτόκολλο Χ.25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Είναι πρωτόκολλο της ITU για δίκτυα WAN που καθορίζει πως συνδέονται οι συσκευές του χρήστη και του δικτύου</a:t>
            </a:r>
          </a:p>
          <a:p>
            <a:r>
              <a:rPr lang="el-GR" altLang="en-US" dirty="0"/>
              <a:t>Είναι ανεξάρτητο από τον τύπο των συνδεδεμένων συστημάτων και καθορίζει διασύνδεση μεταξύ συνδρομητών (DTE </a:t>
            </a:r>
            <a:r>
              <a:rPr lang="en-US" altLang="en-US" dirty="0"/>
              <a:t>– Data Terminal Equipment</a:t>
            </a:r>
            <a:r>
              <a:rPr lang="el-GR" altLang="en-US" dirty="0"/>
              <a:t>) και του δικτύου μεταγωγής (DCE</a:t>
            </a:r>
            <a:r>
              <a:rPr lang="en-US" altLang="en-US" dirty="0"/>
              <a:t> – Data Circuit Terminating Equipment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Είναι συμβατό με το OSI/</a:t>
            </a:r>
            <a:r>
              <a:rPr lang="en-US" altLang="en-US" dirty="0"/>
              <a:t>ISO</a:t>
            </a:r>
            <a:r>
              <a:rPr lang="el-GR" altLang="en-US" dirty="0"/>
              <a:t> και αναφέρεται στα 3 πρώτα επίπεδά του ενώ τα υπόλοιπα επίπεδα είναι στην αρμοδιότητα του χρήστη</a:t>
            </a:r>
          </a:p>
          <a:p>
            <a:r>
              <a:rPr lang="el-GR" altLang="en-US" dirty="0"/>
              <a:t>Χρησιμοποιείται κυρίως στα δίκτυα μεταγωγής πακέτου κοινών φορέων, όπως είναι οι τηλεπικοινωνιακές εταιρίες</a:t>
            </a:r>
          </a:p>
        </p:txBody>
      </p:sp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Χρησιμοποιούμενες Συσκευές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Συσκευή ΤΕ (</a:t>
            </a:r>
            <a:r>
              <a:rPr lang="en-US" altLang="en-US" dirty="0"/>
              <a:t>Terminal Equipment)</a:t>
            </a:r>
            <a:r>
              <a:rPr lang="el-GR" altLang="en-US" dirty="0"/>
              <a:t>: Είναι όλες οι τερματικές συσκευές, συμβατές ή όχι με το ISDN</a:t>
            </a:r>
          </a:p>
          <a:p>
            <a:r>
              <a:rPr lang="el-GR" altLang="en-US" dirty="0"/>
              <a:t>Συσκευή ΤΑ (</a:t>
            </a:r>
            <a:r>
              <a:rPr lang="en-US" altLang="en-US" dirty="0"/>
              <a:t>Terminal Adaptor)</a:t>
            </a:r>
            <a:r>
              <a:rPr lang="el-GR" altLang="en-US" dirty="0"/>
              <a:t>: Ειδικός μετατροπέας για τη σύνδεση ενός απλού τερματικού (όχι </a:t>
            </a:r>
            <a:r>
              <a:rPr lang="en-US" altLang="en-US" dirty="0"/>
              <a:t>ISDN</a:t>
            </a:r>
            <a:r>
              <a:rPr lang="el-GR" altLang="en-US" dirty="0"/>
              <a:t>) στο δίκτυο</a:t>
            </a:r>
          </a:p>
          <a:p>
            <a:r>
              <a:rPr lang="el-GR" altLang="en-US" dirty="0"/>
              <a:t>Συσκευή ΝΤ2 (</a:t>
            </a:r>
            <a:r>
              <a:rPr lang="en-US" altLang="en-US" dirty="0"/>
              <a:t>Network Termination </a:t>
            </a:r>
            <a:r>
              <a:rPr lang="el-GR" altLang="en-US" dirty="0"/>
              <a:t>2): Επιλέγει λειτουργίες πολυπλεξίας ή και μεταγωγής πληροφορίας </a:t>
            </a:r>
          </a:p>
          <a:p>
            <a:r>
              <a:rPr lang="el-GR" altLang="en-US" dirty="0"/>
              <a:t>Συσκευή ΝΤ1 (</a:t>
            </a:r>
            <a:r>
              <a:rPr lang="en-US" altLang="en-US" dirty="0"/>
              <a:t>Network Termination</a:t>
            </a:r>
            <a:r>
              <a:rPr lang="el-GR" altLang="en-US" dirty="0"/>
              <a:t> 1): Είναι το τελευταίο σημείο του δικτύου προς την πλευρά του χρήστη</a:t>
            </a:r>
          </a:p>
          <a:p>
            <a:r>
              <a:rPr lang="el-GR" altLang="en-US" dirty="0"/>
              <a:t>LT (</a:t>
            </a:r>
            <a:r>
              <a:rPr lang="el-GR" altLang="en-US" dirty="0" err="1"/>
              <a:t>Line</a:t>
            </a:r>
            <a:r>
              <a:rPr lang="el-GR" altLang="en-US" dirty="0"/>
              <a:t> </a:t>
            </a:r>
            <a:r>
              <a:rPr lang="el-GR" altLang="en-US" dirty="0" err="1"/>
              <a:t>Termination</a:t>
            </a:r>
            <a:r>
              <a:rPr lang="el-GR" altLang="en-US" dirty="0"/>
              <a:t>): Βρίσκεται στο τηλεπικοινωνιακό κέντρο και ανήκει στη γραμμή του κάθε συνδρομητή</a:t>
            </a:r>
          </a:p>
          <a:p>
            <a:r>
              <a:rPr lang="el-GR" altLang="en-US" dirty="0"/>
              <a:t>ET (</a:t>
            </a:r>
            <a:r>
              <a:rPr lang="en-US" altLang="en-US" dirty="0"/>
              <a:t>Exchange Termination</a:t>
            </a:r>
            <a:r>
              <a:rPr lang="el-GR" altLang="en-US" dirty="0"/>
              <a:t>) ή ST (</a:t>
            </a:r>
            <a:r>
              <a:rPr lang="en-US" altLang="en-US" dirty="0"/>
              <a:t>Switching Termination</a:t>
            </a:r>
            <a:r>
              <a:rPr lang="el-GR" altLang="en-US" dirty="0"/>
              <a:t>): Είναι το τοπικό κέντρο μεταγωγής του δικτύου ISDN</a:t>
            </a:r>
          </a:p>
        </p:txBody>
      </p:sp>
    </p:spTree>
    <p:extLst>
      <p:ext uri="{BB962C8B-B14F-4D97-AF65-F5344CB8AC3E}">
        <p14:creationId xmlns:p14="http://schemas.microsoft.com/office/powerpoint/2010/main" val="418294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Σημεία Αναφοράς του Δικτύου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Είναι τα σημεία διαχωρισμού βασικών λειτουργιών του δικτύου</a:t>
            </a:r>
          </a:p>
          <a:p>
            <a:r>
              <a:rPr lang="el-GR" altLang="en-US" dirty="0"/>
              <a:t>Σημείο αναφοράς R: μεταξύ ενός τερματικού (ΤΕ2) μη συμβατό με το ISDN και ενός μετατροπέα (ΤΑ)</a:t>
            </a:r>
          </a:p>
          <a:p>
            <a:r>
              <a:rPr lang="el-GR" altLang="en-US" dirty="0"/>
              <a:t>Σημείο αναφοράς S: μεταξύ ενός ISDN τερματικού (ΤΕ1)  ή μετατροπέα ΤΑ και ενός ΝΤ2</a:t>
            </a:r>
          </a:p>
          <a:p>
            <a:pPr lvl="1"/>
            <a:r>
              <a:rPr lang="el-GR" altLang="en-US" dirty="0"/>
              <a:t>Ο βασικός ρυθμός μετάδοσης είναι 144 kbps, και γίνεται διαμοιρασμός του ρυθμού μετάδοσης μεταξύ των τερματικών</a:t>
            </a:r>
          </a:p>
        </p:txBody>
      </p:sp>
    </p:spTree>
    <p:extLst>
      <p:ext uri="{BB962C8B-B14F-4D97-AF65-F5344CB8AC3E}">
        <p14:creationId xmlns:p14="http://schemas.microsoft.com/office/powerpoint/2010/main" val="1334202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Σημεία Αναφοράς του Δικτύου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Σημείο αναφοράς T: μεταξύ του άκρου του δικτύου ΝΤ2 και του άκρου ΝΤ1. Παρέχονται δύο ρυθμοί μετάδοσης :</a:t>
            </a:r>
          </a:p>
          <a:p>
            <a:pPr lvl="1"/>
            <a:r>
              <a:rPr lang="en-US" altLang="en-US" dirty="0"/>
              <a:t>basic rate</a:t>
            </a:r>
            <a:r>
              <a:rPr lang="el-GR" altLang="en-US" dirty="0"/>
              <a:t> (βασικός ρυθμός): 144 </a:t>
            </a:r>
            <a:r>
              <a:rPr lang="en-US" altLang="en-US" dirty="0"/>
              <a:t>kbps</a:t>
            </a:r>
            <a:r>
              <a:rPr lang="el-GR" altLang="en-US" dirty="0"/>
              <a:t> </a:t>
            </a:r>
          </a:p>
          <a:p>
            <a:pPr lvl="1"/>
            <a:r>
              <a:rPr lang="en-US" altLang="en-US" dirty="0"/>
              <a:t>primary rate</a:t>
            </a:r>
            <a:r>
              <a:rPr lang="el-GR" altLang="en-US" dirty="0"/>
              <a:t> (πρωτεύων ρυθμός): 1984 </a:t>
            </a:r>
            <a:r>
              <a:rPr lang="en-US" altLang="en-US" dirty="0"/>
              <a:t>kbps</a:t>
            </a:r>
            <a:endParaRPr lang="el-GR" altLang="en-US" dirty="0"/>
          </a:p>
          <a:p>
            <a:r>
              <a:rPr lang="el-GR" altLang="en-US" dirty="0"/>
              <a:t>Σημείο αναφοράς U: μεταξύ του NT1 και του LT που μεταφέρει ISDN μεταξύ του πλησιέστερου επικοινωνιακού κόμβου και της εγκατάστασης του συνδρομητή</a:t>
            </a:r>
          </a:p>
          <a:p>
            <a:r>
              <a:rPr lang="el-GR" altLang="en-US" dirty="0"/>
              <a:t>Σημείο αναφοράς V: μεταξύ LT και ET και εξυπηρετεί τηλεπικοινωνιακές συνδέσεις μεταξύ κόμβων ISDN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32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Βασικά στοιχεία του </a:t>
            </a:r>
            <a:r>
              <a:rPr lang="en-US" altLang="en-US" dirty="0"/>
              <a:t>ISDN</a:t>
            </a:r>
            <a:endParaRPr lang="en-US" dirty="0"/>
          </a:p>
        </p:txBody>
      </p:sp>
      <p:graphicFrame>
        <p:nvGraphicFramePr>
          <p:cNvPr id="7" name="Picture Placeholder 6" descr="Βασικά στοιχεία του ISDN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90492289"/>
              </p:ext>
            </p:extLst>
          </p:nvPr>
        </p:nvGraphicFramePr>
        <p:xfrm>
          <a:off x="1115616" y="2276872"/>
          <a:ext cx="6754812" cy="278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382741" imgH="2635529" progId="Visio.Drawing.11">
                  <p:embed/>
                </p:oleObj>
              </mc:Choice>
              <mc:Fallback>
                <p:oleObj name="Visio" r:id="rId2" imgW="6382741" imgH="263552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76872"/>
                        <a:ext cx="6754812" cy="278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3568" y="5445224"/>
            <a:ext cx="7776864" cy="726976"/>
          </a:xfrm>
        </p:spPr>
        <p:txBody>
          <a:bodyPr>
            <a:normAutofit/>
          </a:bodyPr>
          <a:lstStyle/>
          <a:p>
            <a:pPr algn="ctr"/>
            <a:r>
              <a:rPr lang="el-GR" altLang="en-US" dirty="0"/>
              <a:t>Βασικά στοιχεία του </a:t>
            </a:r>
            <a:r>
              <a:rPr lang="en-US" altLang="en-US" dirty="0"/>
              <a:t>ISDN (</a:t>
            </a:r>
            <a:r>
              <a:rPr lang="en-US" dirty="0"/>
              <a:t>source: </a:t>
            </a:r>
            <a:r>
              <a:rPr lang="el-GR" dirty="0"/>
              <a:t>Χρήστος Μπούρας, Πανεπιστημιακές Σημειώσεις στα Δίκτυα Δημόσιας Χρήσης και Διασύνδεσης Δικτύων</a:t>
            </a:r>
            <a:r>
              <a:rPr lang="en-US" alt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4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Κανάλια Μετάδοσης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Η χωρητικότητα της γραμμής της φυσικής σύνδεσης διαιρείται σε κανάλια επικοινωνίας</a:t>
            </a:r>
          </a:p>
          <a:p>
            <a:r>
              <a:rPr lang="el-GR" altLang="en-US" dirty="0"/>
              <a:t>Το κανάλι Β (των 64 kbps) είναι το κύριο κανάλι και μεταφέρει </a:t>
            </a:r>
            <a:r>
              <a:rPr lang="en-US" altLang="en-US" dirty="0"/>
              <a:t>data</a:t>
            </a:r>
            <a:r>
              <a:rPr lang="el-GR" altLang="en-US" dirty="0"/>
              <a:t> και φωνή σε ψηφιακή μορφή</a:t>
            </a:r>
          </a:p>
          <a:p>
            <a:r>
              <a:rPr lang="el-GR" altLang="en-US" dirty="0"/>
              <a:t>Το κανάλι D (των 16 ή 64 kbps) μεταφέρει τη σηματοδότηση των κλήσεων του καναλιού Β για </a:t>
            </a:r>
            <a:r>
              <a:rPr lang="en-US" altLang="en-US" dirty="0"/>
              <a:t>circuit switched</a:t>
            </a:r>
            <a:r>
              <a:rPr lang="el-GR" altLang="en-US" dirty="0"/>
              <a:t> τύπο σύνδεσης</a:t>
            </a:r>
            <a:endParaRPr lang="en-US" altLang="en-US" dirty="0"/>
          </a:p>
          <a:p>
            <a:pPr lvl="1"/>
            <a:r>
              <a:rPr lang="el-GR" altLang="en-US" dirty="0"/>
              <a:t>Χρησιμοποιείται και για μετάδοση </a:t>
            </a:r>
            <a:r>
              <a:rPr lang="en-US" altLang="en-US" dirty="0"/>
              <a:t>data</a:t>
            </a:r>
            <a:r>
              <a:rPr lang="el-GR" altLang="en-US" dirty="0"/>
              <a:t> σε χαμηλές ταχύτητες</a:t>
            </a:r>
          </a:p>
          <a:p>
            <a:r>
              <a:rPr lang="el-GR" altLang="en-US" dirty="0"/>
              <a:t>Το κανάλι Η (των 384 ή 1536 ή 1920 kbps) εξυπηρετεί μεταδόσεις μεγάλων ταχυτήτων όπως η μετάδοση </a:t>
            </a:r>
            <a:r>
              <a:rPr lang="en-US" altLang="en-US" dirty="0"/>
              <a:t>video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65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Πρόσβαση στο Δίκτυο </a:t>
            </a:r>
            <a:r>
              <a:rPr lang="en-US" altLang="en-US" dirty="0"/>
              <a:t>ISDN</a:t>
            </a:r>
            <a:r>
              <a:rPr lang="el-GR" altLang="en-US" dirty="0"/>
              <a:t> (1/2)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n-US" dirty="0"/>
              <a:t>Δύο τύποι πρόσβασης</a:t>
            </a:r>
            <a:r>
              <a:rPr lang="en-US" altLang="en-US" dirty="0"/>
              <a:t> </a:t>
            </a:r>
            <a:r>
              <a:rPr lang="el-GR" altLang="en-US" dirty="0"/>
              <a:t>στο δίκτυο </a:t>
            </a:r>
            <a:r>
              <a:rPr lang="en-US" altLang="en-US" dirty="0"/>
              <a:t>ISDN</a:t>
            </a:r>
            <a:r>
              <a:rPr lang="el-GR" altLang="en-US" dirty="0"/>
              <a:t>:</a:t>
            </a:r>
          </a:p>
          <a:p>
            <a:r>
              <a:rPr lang="el-GR" altLang="en-US" dirty="0"/>
              <a:t>Βασική Πρόσβαση (</a:t>
            </a:r>
            <a:r>
              <a:rPr lang="en-US" altLang="en-US" dirty="0"/>
              <a:t>Basic Rate Access</a:t>
            </a:r>
            <a:r>
              <a:rPr lang="el-GR" altLang="en-US" dirty="0"/>
              <a:t> / BRA): απευθύνεται σε μικρές και μεσαίες επιχειρήσεις και ιδιώτες</a:t>
            </a:r>
          </a:p>
          <a:p>
            <a:pPr lvl="1"/>
            <a:r>
              <a:rPr lang="el-GR" altLang="en-US" dirty="0"/>
              <a:t>Συνήθως γίνονται με τη χρήση δύο καναλιών Β των 64 kbps και ενός D των 16 kbps με συνολική ταχύτητα 144 kbps</a:t>
            </a:r>
          </a:p>
          <a:p>
            <a:r>
              <a:rPr lang="el-GR" altLang="en-US" dirty="0"/>
              <a:t>Πρωτεύουσα Πρόσβαση (</a:t>
            </a:r>
            <a:r>
              <a:rPr lang="en-US" altLang="en-US" dirty="0"/>
              <a:t>Primary Rate Access </a:t>
            </a:r>
            <a:r>
              <a:rPr lang="el-GR" altLang="en-US" dirty="0"/>
              <a:t>/ PRA): απευθύνεται σε επιχειρήσεις και οργανισμούς με σύνθετες τηλεπικοινωνιακές απαιτήσεις </a:t>
            </a:r>
          </a:p>
          <a:p>
            <a:pPr lvl="1"/>
            <a:r>
              <a:rPr lang="el-GR" altLang="en-US" dirty="0"/>
              <a:t>Εξασφαλίζονται 30 γραμμές επικοινωνίας από τα 30 Β κανάλια παρέχοντας</a:t>
            </a:r>
            <a:r>
              <a:rPr lang="en-US" altLang="en-US" dirty="0"/>
              <a:t> </a:t>
            </a:r>
            <a:r>
              <a:rPr lang="el-GR" altLang="en-US" dirty="0"/>
              <a:t>συνολική ταχύτητα </a:t>
            </a:r>
            <a:r>
              <a:rPr lang="en-US" altLang="en-US" dirty="0"/>
              <a:t>2.048</a:t>
            </a:r>
            <a:r>
              <a:rPr lang="el-GR" altLang="en-US" dirty="0"/>
              <a:t> </a:t>
            </a:r>
            <a:r>
              <a:rPr lang="en-US" altLang="en-US" dirty="0"/>
              <a:t>Mbps</a:t>
            </a:r>
            <a:endParaRPr lang="el-GR" altLang="en-US" dirty="0"/>
          </a:p>
          <a:p>
            <a:pPr lvl="1"/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45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Ενοποίηση ISDN BRA και ISDN PRA</a:t>
            </a:r>
            <a:endParaRPr lang="en-US" dirty="0"/>
          </a:p>
        </p:txBody>
      </p:sp>
      <p:pic>
        <p:nvPicPr>
          <p:cNvPr id="7173" name="Picture 5" descr="Εικόνα. Ενοποίηση ISDN BRA και ISDN PRA συνδέσεων στο δίκτυο ISDN&#10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916832"/>
            <a:ext cx="7361855" cy="352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59632" y="5661248"/>
            <a:ext cx="7056784" cy="7269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l-GR" dirty="0"/>
              <a:t>Ενοποίηση ISDN BRA και ISDN PRA συνδέσεων στο δίκτυο ISDN (</a:t>
            </a:r>
            <a:r>
              <a:rPr lang="en-US" dirty="0"/>
              <a:t>source: </a:t>
            </a:r>
            <a:r>
              <a:rPr lang="el-GR" dirty="0"/>
              <a:t>Χρήστος Μπούρας, Πανεπιστημιακές Σημειώσεις στα Δίκτυα Δημόσιας Χρήσης και Διασύνδεσης Δικτύων)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ISDN </a:t>
            </a:r>
            <a:r>
              <a:rPr lang="el-GR" altLang="en-US" dirty="0"/>
              <a:t>Ευρείας Ζώνης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sz="2500" dirty="0"/>
              <a:t>Η ITU-Τ έχει αναπτύξει τυποποιήσεις για </a:t>
            </a:r>
            <a:r>
              <a:rPr lang="el-GR" altLang="en-US" sz="2500" dirty="0" err="1"/>
              <a:t>Broadband</a:t>
            </a:r>
            <a:r>
              <a:rPr lang="el-GR" altLang="en-US" sz="2500" dirty="0"/>
              <a:t> ISDN με σκοπό την εξυπηρέτηση των εφαρμογών υψηλών απαιτήσεων, όπως:</a:t>
            </a:r>
          </a:p>
          <a:p>
            <a:pPr lvl="1">
              <a:lnSpc>
                <a:spcPct val="90000"/>
              </a:lnSpc>
            </a:pPr>
            <a:r>
              <a:rPr lang="el-GR" altLang="en-US" sz="2100" dirty="0"/>
              <a:t>Τηλεοπτικά προγράμματα</a:t>
            </a:r>
          </a:p>
          <a:p>
            <a:pPr lvl="1">
              <a:lnSpc>
                <a:spcPct val="80000"/>
              </a:lnSpc>
            </a:pPr>
            <a:r>
              <a:rPr lang="el-GR" altLang="en-US" sz="2100" dirty="0"/>
              <a:t>Βιντεοκλήσεις</a:t>
            </a:r>
          </a:p>
          <a:p>
            <a:pPr lvl="1">
              <a:lnSpc>
                <a:spcPct val="80000"/>
              </a:lnSpc>
            </a:pPr>
            <a:r>
              <a:rPr lang="el-GR" altLang="en-US" sz="2100" dirty="0"/>
              <a:t>Επικοινωνίες πολυμέσων</a:t>
            </a:r>
          </a:p>
          <a:p>
            <a:pPr lvl="1">
              <a:lnSpc>
                <a:spcPct val="80000"/>
              </a:lnSpc>
            </a:pPr>
            <a:r>
              <a:rPr lang="el-GR" altLang="en-US" sz="2100" dirty="0" err="1"/>
              <a:t>Τηλε</a:t>
            </a:r>
            <a:r>
              <a:rPr lang="el-GR" altLang="en-US" sz="2100" dirty="0"/>
              <a:t>-συνδιασκέψεις με μετάδοση φωνής και εικόνας</a:t>
            </a:r>
          </a:p>
          <a:p>
            <a:pPr>
              <a:lnSpc>
                <a:spcPct val="80000"/>
              </a:lnSpc>
            </a:pPr>
            <a:r>
              <a:rPr lang="el-GR" altLang="en-US" sz="2500" dirty="0"/>
              <a:t>Όλα αυτά όχι μόνο μεταξύ δύο συνδρομητών του δικτύου, αλλά και μεταξύ ομάδων συνδρομητών</a:t>
            </a:r>
          </a:p>
          <a:p>
            <a:pPr>
              <a:lnSpc>
                <a:spcPct val="80000"/>
              </a:lnSpc>
            </a:pPr>
            <a:r>
              <a:rPr lang="el-GR" altLang="en-US" sz="2500" dirty="0"/>
              <a:t>Γρήγορα ξεπεράστηκε από ανταγωνιστικές τεχνολογίες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0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Σύντομη ανασκόπηση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u="sng" dirty="0"/>
              <a:t>Πρωτόκολλο Χ.25</a:t>
            </a:r>
          </a:p>
          <a:p>
            <a:pPr lvl="1"/>
            <a:r>
              <a:rPr lang="en-US" altLang="en-US" dirty="0"/>
              <a:t>DTE – DCE, </a:t>
            </a:r>
            <a:r>
              <a:rPr lang="el-GR" altLang="en-US" dirty="0"/>
              <a:t>Λειτουργίες</a:t>
            </a:r>
            <a:r>
              <a:rPr lang="en-US" altLang="en-US" dirty="0"/>
              <a:t>, </a:t>
            </a:r>
            <a:r>
              <a:rPr lang="el-GR" altLang="en-US" dirty="0"/>
              <a:t>Επίπεδα</a:t>
            </a:r>
          </a:p>
          <a:p>
            <a:pPr lvl="1"/>
            <a:r>
              <a:rPr lang="el-GR" altLang="en-US" dirty="0"/>
              <a:t>Νοητά Κυκλώματα</a:t>
            </a:r>
            <a:r>
              <a:rPr lang="en-US" altLang="en-US" dirty="0"/>
              <a:t>, LAPB </a:t>
            </a:r>
            <a:r>
              <a:rPr lang="el-GR" altLang="en-US" dirty="0"/>
              <a:t>πρωτόκολλο</a:t>
            </a:r>
            <a:r>
              <a:rPr lang="en-US" altLang="en-US" dirty="0"/>
              <a:t>, Packet-Layer Protocol</a:t>
            </a:r>
            <a:endParaRPr lang="el-GR" altLang="en-US" dirty="0"/>
          </a:p>
          <a:p>
            <a:pPr lvl="0"/>
            <a:r>
              <a:rPr lang="el-GR" altLang="en-US" u="sng" dirty="0">
                <a:solidFill>
                  <a:prstClr val="black"/>
                </a:solidFill>
              </a:rPr>
              <a:t>Πρωτόκολλο </a:t>
            </a:r>
            <a:r>
              <a:rPr lang="en-US" u="sng" dirty="0">
                <a:solidFill>
                  <a:prstClr val="black"/>
                </a:solidFill>
              </a:rPr>
              <a:t>Frame Relay</a:t>
            </a:r>
          </a:p>
          <a:p>
            <a:pPr lvl="1"/>
            <a:r>
              <a:rPr lang="el-GR" dirty="0">
                <a:solidFill>
                  <a:prstClr val="black"/>
                </a:solidFill>
              </a:rPr>
              <a:t>Περιγραφή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l-GR" dirty="0">
                <a:solidFill>
                  <a:prstClr val="black"/>
                </a:solidFill>
              </a:rPr>
              <a:t>Χρήσεις</a:t>
            </a:r>
            <a:r>
              <a:rPr lang="en-US" dirty="0">
                <a:solidFill>
                  <a:prstClr val="black"/>
                </a:solidFill>
              </a:rPr>
              <a:t>, </a:t>
            </a:r>
            <a:endParaRPr lang="el-GR" dirty="0">
              <a:solidFill>
                <a:prstClr val="black"/>
              </a:solidFill>
            </a:endParaRPr>
          </a:p>
          <a:p>
            <a:pPr lvl="1"/>
            <a:r>
              <a:rPr lang="el-GR" dirty="0">
                <a:solidFill>
                  <a:prstClr val="black"/>
                </a:solidFill>
              </a:rPr>
              <a:t>Αρχιτεκτονική πρωτοκόλλου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l-GR" dirty="0">
                <a:solidFill>
                  <a:prstClr val="black"/>
                </a:solidFill>
              </a:rPr>
              <a:t>Έλεγχος συμφόρησης</a:t>
            </a:r>
          </a:p>
          <a:p>
            <a:pPr lvl="0"/>
            <a:r>
              <a:rPr lang="el-GR" altLang="en-US" u="sng" dirty="0">
                <a:solidFill>
                  <a:prstClr val="black"/>
                </a:solidFill>
              </a:rPr>
              <a:t>Πρωτόκολλο </a:t>
            </a:r>
            <a:r>
              <a:rPr lang="en-US" altLang="en-US" u="sng" dirty="0">
                <a:solidFill>
                  <a:prstClr val="black"/>
                </a:solidFill>
              </a:rPr>
              <a:t>ISDN</a:t>
            </a:r>
          </a:p>
          <a:p>
            <a:pPr lvl="1"/>
            <a:r>
              <a:rPr lang="el-GR" altLang="en-US" dirty="0"/>
              <a:t>Αρχιτεκτονική</a:t>
            </a:r>
            <a:r>
              <a:rPr lang="en-US" altLang="en-US" dirty="0"/>
              <a:t>, </a:t>
            </a:r>
            <a:r>
              <a:rPr lang="el-GR" altLang="en-US" dirty="0"/>
              <a:t>Συσκευές</a:t>
            </a:r>
            <a:r>
              <a:rPr lang="en-US" altLang="en-US" dirty="0"/>
              <a:t>, </a:t>
            </a:r>
            <a:r>
              <a:rPr lang="el-GR" altLang="en-US" dirty="0"/>
              <a:t>Κανάλια</a:t>
            </a:r>
            <a:endParaRPr lang="en-US" altLang="en-US" dirty="0"/>
          </a:p>
          <a:p>
            <a:pPr lvl="1"/>
            <a:r>
              <a:rPr lang="en-US" altLang="en-US" dirty="0"/>
              <a:t>ISDN</a:t>
            </a:r>
            <a:r>
              <a:rPr lang="el-GR" altLang="en-US" dirty="0"/>
              <a:t> Ευρείας Ζώνης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u="sng" dirty="0"/>
              <a:t>Σημειώσεις μαθήματος (Κεφάλαια </a:t>
            </a:r>
            <a:r>
              <a:rPr lang="en-US" u="sng" dirty="0"/>
              <a:t>2</a:t>
            </a:r>
            <a:r>
              <a:rPr lang="el-GR" u="sng" dirty="0"/>
              <a:t>,</a:t>
            </a:r>
            <a:r>
              <a:rPr lang="en-US" u="sng" dirty="0"/>
              <a:t>5,10</a:t>
            </a:r>
            <a:r>
              <a:rPr lang="el-GR" u="sng" dirty="0"/>
              <a:t>)</a:t>
            </a:r>
          </a:p>
          <a:p>
            <a:r>
              <a:rPr lang="el-GR" u="sng" dirty="0"/>
              <a:t>Βιβλία:</a:t>
            </a:r>
          </a:p>
          <a:p>
            <a:pPr lvl="1"/>
            <a:r>
              <a:rPr lang="en-US" dirty="0"/>
              <a:t>ISDN and Broadband ISDN with Frame Relay and ATM, Stallings W.</a:t>
            </a:r>
          </a:p>
          <a:p>
            <a:pPr lvl="1"/>
            <a:r>
              <a:rPr lang="en-US" dirty="0"/>
              <a:t>Packet Switching And X.25 Networks, Simon </a:t>
            </a:r>
            <a:r>
              <a:rPr lang="en-US" dirty="0" err="1"/>
              <a:t>Poulton</a:t>
            </a:r>
            <a:endParaRPr lang="el-GR" dirty="0"/>
          </a:p>
          <a:p>
            <a:pPr lvl="1"/>
            <a:endParaRPr lang="en-US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Το </a:t>
            </a:r>
            <a:r>
              <a:rPr lang="en-US" altLang="en-US" dirty="0"/>
              <a:t>X.25 </a:t>
            </a:r>
            <a:r>
              <a:rPr lang="el-GR" altLang="en-US" dirty="0"/>
              <a:t>πρωτόκολλο στα επίπεδα </a:t>
            </a:r>
            <a:r>
              <a:rPr lang="en-US" altLang="en-US" dirty="0"/>
              <a:t>OSI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424936" cy="7989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l-GR" altLang="en-US" dirty="0"/>
              <a:t>Το </a:t>
            </a:r>
            <a:r>
              <a:rPr lang="en-US" altLang="en-US" dirty="0"/>
              <a:t>X.25 </a:t>
            </a:r>
            <a:r>
              <a:rPr lang="el-GR" altLang="en-US" dirty="0"/>
              <a:t>πρωτόκολλο στα επίπεδα του </a:t>
            </a:r>
            <a:r>
              <a:rPr lang="en-US" altLang="en-US" dirty="0"/>
              <a:t>OSI (</a:t>
            </a:r>
            <a:r>
              <a:rPr lang="en-US" dirty="0"/>
              <a:t>source: http://www.technologyuk.net/telecommunications/communication-technologies/images/x2501a.gif</a:t>
            </a:r>
            <a:r>
              <a:rPr lang="en-US" altLang="en-US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602621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428324" cy="468052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http://telematics.upatras.gr/telematics/bouras/undergraduate-courses/diktua-dhmosias-xrhshs-kai-diasundesh-diktuwn?language=el</a:t>
            </a:r>
            <a:r>
              <a:rPr lang="en-US" sz="2000" dirty="0"/>
              <a:t> (</a:t>
            </a:r>
            <a:r>
              <a:rPr lang="el-GR" sz="2000" dirty="0"/>
              <a:t>Δικτυακός τόπος μαθήματος</a:t>
            </a:r>
            <a:r>
              <a:rPr lang="en-US" sz="2000" dirty="0"/>
              <a:t>)</a:t>
            </a:r>
          </a:p>
          <a:p>
            <a:r>
              <a:rPr lang="en-US" sz="2000" dirty="0">
                <a:hlinkClick r:id="rId4"/>
              </a:rPr>
              <a:t>http://networklab.csie.ncu.edu.tw/CommEduProj2/powerpoint/0706-1.ppt</a:t>
            </a:r>
            <a:r>
              <a:rPr lang="en-US" sz="2000" dirty="0"/>
              <a:t> (Presentation on </a:t>
            </a:r>
            <a:r>
              <a:rPr lang="en-US" altLang="zh-TW" sz="2000" dirty="0"/>
              <a:t>Frame Relay</a:t>
            </a:r>
            <a:r>
              <a:rPr lang="en-US" sz="2000" dirty="0"/>
              <a:t>)</a:t>
            </a:r>
          </a:p>
          <a:p>
            <a:r>
              <a:rPr lang="en-US" sz="2000" dirty="0">
                <a:hlinkClick r:id="rId5"/>
              </a:rPr>
              <a:t>http://www.cs.vsb.cz/grygarek/TPS/PREZENTACE/ISDN.pdf</a:t>
            </a:r>
            <a:r>
              <a:rPr lang="en-US" sz="2000" dirty="0"/>
              <a:t> (Presentation on </a:t>
            </a:r>
            <a:r>
              <a:rPr lang="en-US" altLang="zh-TW" sz="2000" dirty="0"/>
              <a:t>ISDN</a:t>
            </a:r>
            <a:r>
              <a:rPr lang="en-US" sz="2000" dirty="0"/>
              <a:t>)</a:t>
            </a:r>
            <a:endParaRPr lang="el-GR" sz="2000" dirty="0"/>
          </a:p>
          <a:p>
            <a:pPr lvl="1"/>
            <a:endParaRPr lang="en-US" dirty="0"/>
          </a:p>
          <a:p>
            <a:pPr lvl="1"/>
            <a:endParaRPr lang="el-GR" dirty="0"/>
          </a:p>
          <a:p>
            <a:pPr marL="457200" lvl="1" indent="0">
              <a:buNone/>
            </a:pPr>
            <a:endParaRPr lang="en-US" sz="2000" dirty="0">
              <a:hlinkClick r:id="rId3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457200" lvl="1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56086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24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DTE </a:t>
            </a:r>
            <a:r>
              <a:rPr lang="el-GR" altLang="en-US" dirty="0"/>
              <a:t>- </a:t>
            </a:r>
            <a:r>
              <a:rPr lang="en-US" altLang="en-US" dirty="0"/>
              <a:t>DCE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DTE (Data Terminal Equipment) </a:t>
            </a:r>
            <a:r>
              <a:rPr lang="el-GR" altLang="en-US" dirty="0"/>
              <a:t>: Είναι μια συσκευή που συνδέεται στο δίκτυο και λειτουργεί ανταλλάσσοντας πακέτα (π.χ. ένα τερματικό)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Για να συνδεθεί ένα ασύγχρονο τερματικό σε ένα δίκτυο μεταγωγής πακέτων, παρεμβάλλεται ειδική συσκευή PAD – (</a:t>
            </a:r>
            <a:r>
              <a:rPr lang="en-US" altLang="en-US" dirty="0"/>
              <a:t>Packet Assembler Disassembler</a:t>
            </a:r>
            <a:r>
              <a:rPr lang="el-GR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DCE</a:t>
            </a:r>
            <a:r>
              <a:rPr lang="el-GR" altLang="en-US" dirty="0"/>
              <a:t> (</a:t>
            </a:r>
            <a:r>
              <a:rPr lang="en-US" altLang="en-US" dirty="0"/>
              <a:t>Data Circuit Terminating Equipment</a:t>
            </a:r>
            <a:r>
              <a:rPr lang="el-GR" altLang="en-US" dirty="0"/>
              <a:t>): Είναι ένας κόμβος ενός δικτύου μεταγωγής πακέτων, επιφορτισμένος με την προώθηση των </a:t>
            </a:r>
            <a:r>
              <a:rPr lang="en-US" dirty="0"/>
              <a:t>Incoming Calls</a:t>
            </a:r>
            <a:r>
              <a:rPr lang="el-GR" altLang="en-US" dirty="0"/>
              <a:t> προς άλλα </a:t>
            </a:r>
            <a:r>
              <a:rPr lang="el-GR" altLang="en-US" dirty="0" err="1"/>
              <a:t>DTEs</a:t>
            </a:r>
            <a:endParaRPr lang="el-GR" altLang="en-US" dirty="0"/>
          </a:p>
          <a:p>
            <a:pPr>
              <a:lnSpc>
                <a:spcPct val="90000"/>
              </a:lnSpc>
            </a:pPr>
            <a:r>
              <a:rPr lang="el-GR" altLang="en-US" dirty="0"/>
              <a:t>Συνήθως τα </a:t>
            </a:r>
            <a:r>
              <a:rPr lang="el-GR" altLang="en-US" dirty="0" err="1"/>
              <a:t>DCEs</a:t>
            </a:r>
            <a:r>
              <a:rPr lang="el-GR" altLang="en-US" dirty="0"/>
              <a:t> είναι οι κόμβοι του δικτύου στους οποίους συνδέονται τα διάφορα </a:t>
            </a:r>
            <a:r>
              <a:rPr lang="el-GR" altLang="en-US" dirty="0" err="1"/>
              <a:t>DTEs</a:t>
            </a:r>
            <a:endParaRPr lang="el-GR" altLang="en-US" dirty="0"/>
          </a:p>
          <a:p>
            <a:pPr>
              <a:lnSpc>
                <a:spcPct val="90000"/>
              </a:lnSpc>
            </a:pP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Λειτουργία Χ.25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Ανταλλαγή κωδίκων για την εγκατάσταση μιας σύνδεσης (</a:t>
            </a:r>
            <a:r>
              <a:rPr lang="en-US" altLang="en-US" dirty="0"/>
              <a:t>link set-up</a:t>
            </a:r>
            <a:r>
              <a:rPr lang="el-GR" altLang="en-US" dirty="0"/>
              <a:t>)</a:t>
            </a:r>
            <a:endParaRPr lang="en-US" altLang="en-US" dirty="0"/>
          </a:p>
          <a:p>
            <a:r>
              <a:rPr lang="el-GR" altLang="en-US" dirty="0"/>
              <a:t>Αλληλουχία λειτουργιών που αφορούν </a:t>
            </a:r>
          </a:p>
          <a:p>
            <a:pPr lvl="1"/>
            <a:r>
              <a:rPr lang="el-GR" altLang="en-US" dirty="0"/>
              <a:t>τη μετάδοση/λήψη δεδομένων, </a:t>
            </a:r>
          </a:p>
          <a:p>
            <a:pPr lvl="1"/>
            <a:r>
              <a:rPr lang="el-GR" altLang="en-US" dirty="0"/>
              <a:t>τη διαχείριση διαδικασιών ελέγχου σφαλμάτων</a:t>
            </a:r>
          </a:p>
          <a:p>
            <a:pPr lvl="1"/>
            <a:r>
              <a:rPr lang="el-GR" altLang="en-US" dirty="0"/>
              <a:t>την εξασφάλιση έγκυρης και σωστής λήψης πληροφοριών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Διάγραμμα δικτύου Χ.25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9898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l-GR" altLang="en-US" sz="2800" dirty="0"/>
              <a:t>Διάγραμμα δικτύου Χ.25 </a:t>
            </a:r>
          </a:p>
          <a:p>
            <a:pPr algn="ctr">
              <a:lnSpc>
                <a:spcPct val="80000"/>
              </a:lnSpc>
            </a:pPr>
            <a:r>
              <a:rPr lang="el-GR" altLang="en-US" sz="1600" dirty="0"/>
              <a:t>(πηγή: </a:t>
            </a:r>
            <a:r>
              <a:rPr lang="en-US" altLang="en-US" sz="1600" dirty="0"/>
              <a:t>https://en.wikipedia.org/wiki/X.25#/media/File:X25-network-diagram-0a.svg</a:t>
            </a:r>
            <a:r>
              <a:rPr lang="el-GR" altLang="en-US" sz="1600" dirty="0"/>
              <a:t>)</a:t>
            </a:r>
            <a:endParaRPr lang="en-US" sz="1600" dirty="0"/>
          </a:p>
        </p:txBody>
      </p:sp>
      <p:pic>
        <p:nvPicPr>
          <p:cNvPr id="1133" name="Picture 109" descr="Διάγραμμα δικτύου Χ.2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" b="5465"/>
          <a:stretch>
            <a:fillRect/>
          </a:stretch>
        </p:blipFill>
        <p:spPr bwMode="auto">
          <a:xfrm>
            <a:off x="2051720" y="1988840"/>
            <a:ext cx="51435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Επίπεδα Χ.25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Το Χ.25 ορίζει τις διαδικασίες επικοινωνίας μεταξύ των </a:t>
            </a:r>
            <a:r>
              <a:rPr lang="en-US" altLang="en-US" dirty="0"/>
              <a:t>DTE </a:t>
            </a:r>
            <a:r>
              <a:rPr lang="el-GR" altLang="en-US" dirty="0"/>
              <a:t>και </a:t>
            </a:r>
            <a:r>
              <a:rPr lang="en-US" altLang="en-US" dirty="0"/>
              <a:t>DCE</a:t>
            </a:r>
            <a:r>
              <a:rPr lang="el-GR" altLang="en-US" dirty="0"/>
              <a:t> σε 3 επίπεδα:</a:t>
            </a:r>
          </a:p>
          <a:p>
            <a:pPr lvl="1"/>
            <a:r>
              <a:rPr lang="el-GR" altLang="en-US" u="sng" dirty="0"/>
              <a:t>Επίπεδο 1 (φυσικό επίπεδο): </a:t>
            </a:r>
            <a:r>
              <a:rPr lang="el-GR" altLang="en-US" dirty="0"/>
              <a:t>Ορίζει τα χαρακτηριστικά για την σύνδεση </a:t>
            </a:r>
            <a:r>
              <a:rPr lang="en-US" altLang="en-US" dirty="0"/>
              <a:t>DTE</a:t>
            </a:r>
            <a:r>
              <a:rPr lang="el-GR" altLang="en-US" dirty="0"/>
              <a:t>/</a:t>
            </a:r>
            <a:r>
              <a:rPr lang="en-US" altLang="en-US" dirty="0"/>
              <a:t>DCE</a:t>
            </a:r>
            <a:r>
              <a:rPr lang="el-GR" altLang="en-US" dirty="0"/>
              <a:t> και τη μεταφορά </a:t>
            </a:r>
            <a:r>
              <a:rPr lang="en-US" altLang="en-US" dirty="0"/>
              <a:t>bit</a:t>
            </a:r>
            <a:endParaRPr lang="el-GR" altLang="en-US" dirty="0"/>
          </a:p>
          <a:p>
            <a:pPr lvl="1"/>
            <a:r>
              <a:rPr lang="el-GR" altLang="en-US" u="sng" dirty="0"/>
              <a:t>Επίπεδο 2 (διασύνδεσης δεδομένων): </a:t>
            </a:r>
            <a:r>
              <a:rPr lang="el-GR" altLang="en-US" dirty="0"/>
              <a:t>Η πληροφορία ομαδοποιείται σε πλαίσια και ορίζονται οι διαδικασίες ανταλλαγής πλαισίων και αντιμετώπισης σφαλμάτων</a:t>
            </a:r>
          </a:p>
          <a:p>
            <a:pPr lvl="1"/>
            <a:r>
              <a:rPr lang="el-GR" altLang="en-US" u="sng" dirty="0"/>
              <a:t>Επίπεδο 3 (δικτύου):</a:t>
            </a:r>
            <a:r>
              <a:rPr lang="el-GR" altLang="en-US" dirty="0"/>
              <a:t> Τα δεδομένα με τις πληροφορίες ελέγχου παίρνουν τη μορφή πακέτων και μεταφέρονται στο δίκτυο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21557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2629</Words>
  <Application>Microsoft Office PowerPoint</Application>
  <PresentationFormat>On-screen Show (4:3)</PresentationFormat>
  <Paragraphs>285</Paragraphs>
  <Slides>51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1_Θέμα του Office</vt:lpstr>
      <vt:lpstr>Visio</vt:lpstr>
      <vt:lpstr>ΔΙΚΤΥΑ ΔΗΜΟΣΙΑΣ ΧΡΗΣΗΣ ΚΑΙ ΔΙΑΣΥΝΔΕΣΗ ΔΙΚΤΥΩΝ</vt:lpstr>
      <vt:lpstr>Περιεχόμενα ενότητας</vt:lpstr>
      <vt:lpstr>Εισαγωγή</vt:lpstr>
      <vt:lpstr>Πρωτόκολλο Χ.25 (1/2)</vt:lpstr>
      <vt:lpstr>Το X.25 πρωτόκολλο στα επίπεδα OSI</vt:lpstr>
      <vt:lpstr>DTE - DCE</vt:lpstr>
      <vt:lpstr>Λειτουργία Χ.25</vt:lpstr>
      <vt:lpstr>Διάγραμμα δικτύου Χ.25</vt:lpstr>
      <vt:lpstr>Επίπεδα Χ.25</vt:lpstr>
      <vt:lpstr>Νοητά Κυκλώματα (Virtual Circuits)</vt:lpstr>
      <vt:lpstr>Πλεονεκτήματα X.25</vt:lpstr>
      <vt:lpstr>X.25 Επίπεδο 1</vt:lpstr>
      <vt:lpstr>Φυσική Σύνδεση Χ.21</vt:lpstr>
      <vt:lpstr>Χ.25 Επίπεδο 2</vt:lpstr>
      <vt:lpstr>LAPB</vt:lpstr>
      <vt:lpstr>Κατηγορίες Πλαισίων</vt:lpstr>
      <vt:lpstr>Δομή ενός Χ.25 Πλαισίου</vt:lpstr>
      <vt:lpstr>Χ.25 Επίπεδο 3</vt:lpstr>
      <vt:lpstr>Γενική Μορφή Κεφαλίδας Πακέτου Χ.25</vt:lpstr>
      <vt:lpstr>Frame Relay</vt:lpstr>
      <vt:lpstr>Βασική διάταξη Frame Relay δικτύου</vt:lpstr>
      <vt:lpstr>Πλεονεκτήματα Frame Relay</vt:lpstr>
      <vt:lpstr>Σύγκριση Frame Relay με άλλες τεχνολογίες</vt:lpstr>
      <vt:lpstr>Frame mode υπηρεσίες φορέα</vt:lpstr>
      <vt:lpstr>Αρχιτεκτονική  User-Network Interface (UNI)</vt:lpstr>
      <vt:lpstr>LAPD - LAPF</vt:lpstr>
      <vt:lpstr>Μορφή πλαισίων LAPD</vt:lpstr>
      <vt:lpstr>Πρωτόκολλο ελέγχου κλήσης  (call-control)</vt:lpstr>
      <vt:lpstr>Είδη κυκλωμάτων</vt:lpstr>
      <vt:lpstr>Network-to-network interface (NNI) διαδικασίες</vt:lpstr>
      <vt:lpstr>Network-to-Network Interface (NNI)</vt:lpstr>
      <vt:lpstr>Έλεγχος συμφόρησης</vt:lpstr>
      <vt:lpstr>Τεχνικές ελέγχου συμφόρησης</vt:lpstr>
      <vt:lpstr>ISDΝ: Integrated Services Digital Network</vt:lpstr>
      <vt:lpstr>Αρχές του ISDN</vt:lpstr>
      <vt:lpstr>Διεπαφή Χρήστη</vt:lpstr>
      <vt:lpstr>Στόχοι ISDN</vt:lpstr>
      <vt:lpstr>Τεχνολογία  ISDN</vt:lpstr>
      <vt:lpstr>Αρχιτεκτονική ISDN</vt:lpstr>
      <vt:lpstr>Χρησιμοποιούμενες Συσκευές</vt:lpstr>
      <vt:lpstr>Σημεία Αναφοράς του Δικτύου (1/2)</vt:lpstr>
      <vt:lpstr>Σημεία Αναφοράς του Δικτύου (2/2)</vt:lpstr>
      <vt:lpstr>Βασικά στοιχεία του ISDN</vt:lpstr>
      <vt:lpstr>Κανάλια Μετάδοσης</vt:lpstr>
      <vt:lpstr>Πρόσβαση στο Δίκτυο ISDN (1/2) </vt:lpstr>
      <vt:lpstr>Ενοποίηση ISDN BRA και ISDN PRA</vt:lpstr>
      <vt:lpstr>ISDN Ευρείας Ζώνης</vt:lpstr>
      <vt:lpstr>Σύντομη ανασκόπηση</vt:lpstr>
      <vt:lpstr>Βιβλιογραφία</vt:lpstr>
      <vt:lpstr>Links</vt:lpstr>
      <vt:lpstr>Ερωτήσεις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ΚΟΚΚΙΝΟΣ ΒΑΣΙΛΕΙΟΣ</cp:lastModifiedBy>
  <cp:revision>503</cp:revision>
  <dcterms:created xsi:type="dcterms:W3CDTF">2012-09-06T09:03:05Z</dcterms:created>
  <dcterms:modified xsi:type="dcterms:W3CDTF">2023-10-17T08:02:52Z</dcterms:modified>
</cp:coreProperties>
</file>